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320" r:id="rId3"/>
    <p:sldId id="271" r:id="rId4"/>
    <p:sldId id="313" r:id="rId5"/>
    <p:sldId id="259" r:id="rId6"/>
    <p:sldId id="258" r:id="rId7"/>
    <p:sldId id="270" r:id="rId8"/>
    <p:sldId id="262" r:id="rId9"/>
    <p:sldId id="272" r:id="rId10"/>
    <p:sldId id="264" r:id="rId11"/>
    <p:sldId id="317" r:id="rId12"/>
    <p:sldId id="316" r:id="rId13"/>
    <p:sldId id="315" r:id="rId14"/>
    <p:sldId id="318" r:id="rId15"/>
    <p:sldId id="278" r:id="rId16"/>
    <p:sldId id="263" r:id="rId17"/>
    <p:sldId id="269" r:id="rId18"/>
    <p:sldId id="312" r:id="rId19"/>
    <p:sldId id="279" r:id="rId20"/>
    <p:sldId id="281" r:id="rId21"/>
    <p:sldId id="285" r:id="rId22"/>
    <p:sldId id="284" r:id="rId23"/>
    <p:sldId id="282" r:id="rId24"/>
    <p:sldId id="287" r:id="rId25"/>
    <p:sldId id="283" r:id="rId26"/>
    <p:sldId id="302" r:id="rId27"/>
    <p:sldId id="303" r:id="rId28"/>
    <p:sldId id="304" r:id="rId29"/>
    <p:sldId id="294" r:id="rId30"/>
    <p:sldId id="289" r:id="rId31"/>
    <p:sldId id="291" r:id="rId32"/>
    <p:sldId id="310" r:id="rId33"/>
    <p:sldId id="295" r:id="rId34"/>
    <p:sldId id="292" r:id="rId35"/>
    <p:sldId id="311" r:id="rId36"/>
    <p:sldId id="321" r:id="rId37"/>
    <p:sldId id="322" r:id="rId38"/>
    <p:sldId id="323" r:id="rId39"/>
    <p:sldId id="324" r:id="rId40"/>
    <p:sldId id="325" r:id="rId41"/>
    <p:sldId id="326" r:id="rId42"/>
    <p:sldId id="274" r:id="rId43"/>
    <p:sldId id="30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2671" autoAdjust="0"/>
  </p:normalViewPr>
  <p:slideViewPr>
    <p:cSldViewPr>
      <p:cViewPr varScale="1">
        <p:scale>
          <a:sx n="87" d="100"/>
          <a:sy n="87" d="100"/>
        </p:scale>
        <p:origin x="131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8E4B11-7687-4FA3-9190-93FA1282AD0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FF9D08-9300-4611-90BA-493EFDF7A481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200" b="1" dirty="0"/>
            <a:t>What is Zero Waste?</a:t>
          </a:r>
        </a:p>
      </dgm:t>
    </dgm:pt>
    <dgm:pt modelId="{0FC56B6A-B678-4E59-ABDB-BA1B0A44FD8C}" type="parTrans" cxnId="{7225C7FC-9862-4037-9896-95F899CCAA62}">
      <dgm:prSet/>
      <dgm:spPr/>
      <dgm:t>
        <a:bodyPr/>
        <a:lstStyle/>
        <a:p>
          <a:endParaRPr lang="en-US"/>
        </a:p>
      </dgm:t>
    </dgm:pt>
    <dgm:pt modelId="{06BCFE78-4CED-42B7-B74A-90DFF4B099D3}" type="sibTrans" cxnId="{7225C7FC-9862-4037-9896-95F899CCAA62}">
      <dgm:prSet/>
      <dgm:spPr/>
      <dgm:t>
        <a:bodyPr/>
        <a:lstStyle/>
        <a:p>
          <a:endParaRPr lang="en-US"/>
        </a:p>
      </dgm:t>
    </dgm:pt>
    <dgm:pt modelId="{FEB95148-7C15-4E92-87A8-91616C3C168D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200" b="1" dirty="0"/>
            <a:t>How Do We Get Students Involved?</a:t>
          </a:r>
        </a:p>
      </dgm:t>
    </dgm:pt>
    <dgm:pt modelId="{8EE3EE1D-CD87-4F1A-B406-59414B798F6E}" type="parTrans" cxnId="{45F8A1AF-71BF-47C9-AF9E-4E263D10E51A}">
      <dgm:prSet/>
      <dgm:spPr/>
      <dgm:t>
        <a:bodyPr/>
        <a:lstStyle/>
        <a:p>
          <a:endParaRPr lang="en-US"/>
        </a:p>
      </dgm:t>
    </dgm:pt>
    <dgm:pt modelId="{A197A300-2A58-47E3-9C24-CE886345AE3A}" type="sibTrans" cxnId="{45F8A1AF-71BF-47C9-AF9E-4E263D10E51A}">
      <dgm:prSet/>
      <dgm:spPr/>
      <dgm:t>
        <a:bodyPr/>
        <a:lstStyle/>
        <a:p>
          <a:endParaRPr lang="en-US"/>
        </a:p>
      </dgm:t>
    </dgm:pt>
    <dgm:pt modelId="{FF81C867-EF48-45A2-B535-BA7836B99CD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200" b="1" dirty="0"/>
            <a:t>How Do We Recycle and Sort Our Waste?</a:t>
          </a:r>
        </a:p>
      </dgm:t>
    </dgm:pt>
    <dgm:pt modelId="{1F312901-9FB7-416C-BD3D-8773B6B1D6D8}" type="parTrans" cxnId="{460A3B8E-7748-482C-877C-0DEBE4D6DEC3}">
      <dgm:prSet/>
      <dgm:spPr/>
      <dgm:t>
        <a:bodyPr/>
        <a:lstStyle/>
        <a:p>
          <a:endParaRPr lang="en-US"/>
        </a:p>
      </dgm:t>
    </dgm:pt>
    <dgm:pt modelId="{43C7068A-FE4B-4B80-BB51-0C177AF9E664}" type="sibTrans" cxnId="{460A3B8E-7748-482C-877C-0DEBE4D6DEC3}">
      <dgm:prSet/>
      <dgm:spPr/>
      <dgm:t>
        <a:bodyPr/>
        <a:lstStyle/>
        <a:p>
          <a:endParaRPr lang="en-US"/>
        </a:p>
      </dgm:t>
    </dgm:pt>
    <dgm:pt modelId="{4A1B36B6-62C3-4192-AD69-22E636B15959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2200" b="1" baseline="0" dirty="0"/>
            <a:t>Why Does Zero Waste Matter?</a:t>
          </a:r>
        </a:p>
      </dgm:t>
    </dgm:pt>
    <dgm:pt modelId="{57C5907F-C993-4189-8B8C-34942FD4ED11}" type="sibTrans" cxnId="{491DC57A-6362-42A0-98EC-769FBE726C66}">
      <dgm:prSet/>
      <dgm:spPr/>
      <dgm:t>
        <a:bodyPr/>
        <a:lstStyle/>
        <a:p>
          <a:endParaRPr lang="en-US"/>
        </a:p>
      </dgm:t>
    </dgm:pt>
    <dgm:pt modelId="{00B36CEB-1EF7-4A59-8253-A77DFCE4C5D5}" type="parTrans" cxnId="{491DC57A-6362-42A0-98EC-769FBE726C66}">
      <dgm:prSet/>
      <dgm:spPr/>
      <dgm:t>
        <a:bodyPr/>
        <a:lstStyle/>
        <a:p>
          <a:endParaRPr lang="en-US"/>
        </a:p>
      </dgm:t>
    </dgm:pt>
    <dgm:pt modelId="{A8710D1A-E6BC-4A26-B0C9-E2DA47A68E76}" type="pres">
      <dgm:prSet presAssocID="{C58E4B11-7687-4FA3-9190-93FA1282AD00}" presName="linear" presStyleCnt="0">
        <dgm:presLayoutVars>
          <dgm:dir/>
          <dgm:animLvl val="lvl"/>
          <dgm:resizeHandles val="exact"/>
        </dgm:presLayoutVars>
      </dgm:prSet>
      <dgm:spPr/>
    </dgm:pt>
    <dgm:pt modelId="{9506D265-04FD-4730-BE11-7894DA67F42B}" type="pres">
      <dgm:prSet presAssocID="{13FF9D08-9300-4611-90BA-493EFDF7A481}" presName="parentLin" presStyleCnt="0"/>
      <dgm:spPr/>
    </dgm:pt>
    <dgm:pt modelId="{9CBA8866-6871-43E3-B38A-C2FB8CC8F88E}" type="pres">
      <dgm:prSet presAssocID="{13FF9D08-9300-4611-90BA-493EFDF7A481}" presName="parentLeftMargin" presStyleLbl="node1" presStyleIdx="0" presStyleCnt="4"/>
      <dgm:spPr/>
    </dgm:pt>
    <dgm:pt modelId="{E807ADFC-1B77-401F-B87F-A4D963AFD3BC}" type="pres">
      <dgm:prSet presAssocID="{13FF9D08-9300-4611-90BA-493EFDF7A481}" presName="parentText" presStyleLbl="node1" presStyleIdx="0" presStyleCnt="4" custScaleX="121844">
        <dgm:presLayoutVars>
          <dgm:chMax val="0"/>
          <dgm:bulletEnabled val="1"/>
        </dgm:presLayoutVars>
      </dgm:prSet>
      <dgm:spPr/>
    </dgm:pt>
    <dgm:pt modelId="{EB596386-62FC-43E7-90D4-8E51CAF6B1DE}" type="pres">
      <dgm:prSet presAssocID="{13FF9D08-9300-4611-90BA-493EFDF7A481}" presName="negativeSpace" presStyleCnt="0"/>
      <dgm:spPr/>
    </dgm:pt>
    <dgm:pt modelId="{A6B7F6EB-C895-46D9-99BC-6686E6D9E466}" type="pres">
      <dgm:prSet presAssocID="{13FF9D08-9300-4611-90BA-493EFDF7A481}" presName="childText" presStyleLbl="conFgAcc1" presStyleIdx="0" presStyleCnt="4" custLinFactNeighborX="694">
        <dgm:presLayoutVars>
          <dgm:bulletEnabled val="1"/>
        </dgm:presLayoutVars>
      </dgm:prSet>
      <dgm:spPr/>
    </dgm:pt>
    <dgm:pt modelId="{186AEABC-7932-4AF9-8228-A9B1F036F7CA}" type="pres">
      <dgm:prSet presAssocID="{06BCFE78-4CED-42B7-B74A-90DFF4B099D3}" presName="spaceBetweenRectangles" presStyleCnt="0"/>
      <dgm:spPr/>
    </dgm:pt>
    <dgm:pt modelId="{49E26DF4-DEDC-4566-ACF4-34153EA44554}" type="pres">
      <dgm:prSet presAssocID="{4A1B36B6-62C3-4192-AD69-22E636B15959}" presName="parentLin" presStyleCnt="0"/>
      <dgm:spPr/>
    </dgm:pt>
    <dgm:pt modelId="{722BFA10-D19A-40DE-8D42-0F3C13158B59}" type="pres">
      <dgm:prSet presAssocID="{4A1B36B6-62C3-4192-AD69-22E636B15959}" presName="parentLeftMargin" presStyleLbl="node1" presStyleIdx="0" presStyleCnt="4"/>
      <dgm:spPr/>
    </dgm:pt>
    <dgm:pt modelId="{1C696982-85A7-4852-B3F1-5B299644AAF0}" type="pres">
      <dgm:prSet presAssocID="{4A1B36B6-62C3-4192-AD69-22E636B15959}" presName="parentText" presStyleLbl="node1" presStyleIdx="1" presStyleCnt="4" custScaleX="121844">
        <dgm:presLayoutVars>
          <dgm:chMax val="0"/>
          <dgm:bulletEnabled val="1"/>
        </dgm:presLayoutVars>
      </dgm:prSet>
      <dgm:spPr/>
    </dgm:pt>
    <dgm:pt modelId="{AFA57538-BD8D-419C-9C6A-A6F7B2FEFA88}" type="pres">
      <dgm:prSet presAssocID="{4A1B36B6-62C3-4192-AD69-22E636B15959}" presName="negativeSpace" presStyleCnt="0"/>
      <dgm:spPr/>
    </dgm:pt>
    <dgm:pt modelId="{CB5A4568-BC2C-4FD9-BFFD-D4A896A941C8}" type="pres">
      <dgm:prSet presAssocID="{4A1B36B6-62C3-4192-AD69-22E636B15959}" presName="childText" presStyleLbl="conFgAcc1" presStyleIdx="1" presStyleCnt="4">
        <dgm:presLayoutVars>
          <dgm:bulletEnabled val="1"/>
        </dgm:presLayoutVars>
      </dgm:prSet>
      <dgm:spPr/>
    </dgm:pt>
    <dgm:pt modelId="{CBABB138-3CB8-4D93-B187-365EF7007802}" type="pres">
      <dgm:prSet presAssocID="{57C5907F-C993-4189-8B8C-34942FD4ED11}" presName="spaceBetweenRectangles" presStyleCnt="0"/>
      <dgm:spPr/>
    </dgm:pt>
    <dgm:pt modelId="{C092B774-790F-45D6-B669-124F2944649D}" type="pres">
      <dgm:prSet presAssocID="{FF81C867-EF48-45A2-B535-BA7836B99CD3}" presName="parentLin" presStyleCnt="0"/>
      <dgm:spPr/>
    </dgm:pt>
    <dgm:pt modelId="{FFBB0F21-9EC1-474F-99F9-6384CC4523B2}" type="pres">
      <dgm:prSet presAssocID="{FF81C867-EF48-45A2-B535-BA7836B99CD3}" presName="parentLeftMargin" presStyleLbl="node1" presStyleIdx="1" presStyleCnt="4"/>
      <dgm:spPr/>
    </dgm:pt>
    <dgm:pt modelId="{E1502163-C2FD-423B-92C6-87247DCE30B1}" type="pres">
      <dgm:prSet presAssocID="{FF81C867-EF48-45A2-B535-BA7836B99CD3}" presName="parentText" presStyleLbl="node1" presStyleIdx="2" presStyleCnt="4" custScaleX="120108" custLinFactNeighborX="15306" custLinFactNeighborY="5497">
        <dgm:presLayoutVars>
          <dgm:chMax val="0"/>
          <dgm:bulletEnabled val="1"/>
        </dgm:presLayoutVars>
      </dgm:prSet>
      <dgm:spPr/>
    </dgm:pt>
    <dgm:pt modelId="{C71A9058-80EE-4EA6-8B56-D68FF1E4EEB2}" type="pres">
      <dgm:prSet presAssocID="{FF81C867-EF48-45A2-B535-BA7836B99CD3}" presName="negativeSpace" presStyleCnt="0"/>
      <dgm:spPr/>
    </dgm:pt>
    <dgm:pt modelId="{53165D03-EDD5-4C62-ACBD-A63976D1EB4D}" type="pres">
      <dgm:prSet presAssocID="{FF81C867-EF48-45A2-B535-BA7836B99CD3}" presName="childText" presStyleLbl="conFgAcc1" presStyleIdx="2" presStyleCnt="4">
        <dgm:presLayoutVars>
          <dgm:bulletEnabled val="1"/>
        </dgm:presLayoutVars>
      </dgm:prSet>
      <dgm:spPr/>
    </dgm:pt>
    <dgm:pt modelId="{4CBA2998-0130-4EFB-B9B9-534D6CC5EB57}" type="pres">
      <dgm:prSet presAssocID="{43C7068A-FE4B-4B80-BB51-0C177AF9E664}" presName="spaceBetweenRectangles" presStyleCnt="0"/>
      <dgm:spPr/>
    </dgm:pt>
    <dgm:pt modelId="{D4F4BEDE-EBF3-47EB-BC3B-7B9B0AF34A3A}" type="pres">
      <dgm:prSet presAssocID="{FEB95148-7C15-4E92-87A8-91616C3C168D}" presName="parentLin" presStyleCnt="0"/>
      <dgm:spPr/>
    </dgm:pt>
    <dgm:pt modelId="{05B5E356-225F-43DC-BB5E-EB22B5D36BC2}" type="pres">
      <dgm:prSet presAssocID="{FEB95148-7C15-4E92-87A8-91616C3C168D}" presName="parentLeftMargin" presStyleLbl="node1" presStyleIdx="2" presStyleCnt="4"/>
      <dgm:spPr/>
    </dgm:pt>
    <dgm:pt modelId="{FF6572ED-1565-4202-B59B-20D1A393ADBD}" type="pres">
      <dgm:prSet presAssocID="{FEB95148-7C15-4E92-87A8-91616C3C168D}" presName="parentText" presStyleLbl="node1" presStyleIdx="3" presStyleCnt="4" custScaleX="121620">
        <dgm:presLayoutVars>
          <dgm:chMax val="0"/>
          <dgm:bulletEnabled val="1"/>
        </dgm:presLayoutVars>
      </dgm:prSet>
      <dgm:spPr/>
    </dgm:pt>
    <dgm:pt modelId="{C663B0ED-D0B8-43D1-9104-33E3662B5317}" type="pres">
      <dgm:prSet presAssocID="{FEB95148-7C15-4E92-87A8-91616C3C168D}" presName="negativeSpace" presStyleCnt="0"/>
      <dgm:spPr/>
    </dgm:pt>
    <dgm:pt modelId="{FE0B4DAD-E1AC-4FD9-96AE-05EF0B08404F}" type="pres">
      <dgm:prSet presAssocID="{FEB95148-7C15-4E92-87A8-91616C3C168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DB80816-4042-4B1B-A2E1-767CFCF1FDD2}" type="presOf" srcId="{FEB95148-7C15-4E92-87A8-91616C3C168D}" destId="{FF6572ED-1565-4202-B59B-20D1A393ADBD}" srcOrd="1" destOrd="0" presId="urn:microsoft.com/office/officeart/2005/8/layout/list1"/>
    <dgm:cxn modelId="{06E17A66-2FDE-4DF6-8A5C-798D0FBB3BD0}" type="presOf" srcId="{C58E4B11-7687-4FA3-9190-93FA1282AD00}" destId="{A8710D1A-E6BC-4A26-B0C9-E2DA47A68E76}" srcOrd="0" destOrd="0" presId="urn:microsoft.com/office/officeart/2005/8/layout/list1"/>
    <dgm:cxn modelId="{314D7654-5E6A-4CA7-B965-FBC9F03DC6D5}" type="presOf" srcId="{13FF9D08-9300-4611-90BA-493EFDF7A481}" destId="{9CBA8866-6871-43E3-B38A-C2FB8CC8F88E}" srcOrd="0" destOrd="0" presId="urn:microsoft.com/office/officeart/2005/8/layout/list1"/>
    <dgm:cxn modelId="{CD665177-B41A-4600-81E0-99096B294E91}" type="presOf" srcId="{13FF9D08-9300-4611-90BA-493EFDF7A481}" destId="{E807ADFC-1B77-401F-B87F-A4D963AFD3BC}" srcOrd="1" destOrd="0" presId="urn:microsoft.com/office/officeart/2005/8/layout/list1"/>
    <dgm:cxn modelId="{D5542C58-55EF-44D8-9C05-576E7B0081FE}" type="presOf" srcId="{FEB95148-7C15-4E92-87A8-91616C3C168D}" destId="{05B5E356-225F-43DC-BB5E-EB22B5D36BC2}" srcOrd="0" destOrd="0" presId="urn:microsoft.com/office/officeart/2005/8/layout/list1"/>
    <dgm:cxn modelId="{491DC57A-6362-42A0-98EC-769FBE726C66}" srcId="{C58E4B11-7687-4FA3-9190-93FA1282AD00}" destId="{4A1B36B6-62C3-4192-AD69-22E636B15959}" srcOrd="1" destOrd="0" parTransId="{00B36CEB-1EF7-4A59-8253-A77DFCE4C5D5}" sibTransId="{57C5907F-C993-4189-8B8C-34942FD4ED11}"/>
    <dgm:cxn modelId="{460A3B8E-7748-482C-877C-0DEBE4D6DEC3}" srcId="{C58E4B11-7687-4FA3-9190-93FA1282AD00}" destId="{FF81C867-EF48-45A2-B535-BA7836B99CD3}" srcOrd="2" destOrd="0" parTransId="{1F312901-9FB7-416C-BD3D-8773B6B1D6D8}" sibTransId="{43C7068A-FE4B-4B80-BB51-0C177AF9E664}"/>
    <dgm:cxn modelId="{D5CA3B92-96CF-43C7-9E29-9CE9E1771BFC}" type="presOf" srcId="{FF81C867-EF48-45A2-B535-BA7836B99CD3}" destId="{FFBB0F21-9EC1-474F-99F9-6384CC4523B2}" srcOrd="0" destOrd="0" presId="urn:microsoft.com/office/officeart/2005/8/layout/list1"/>
    <dgm:cxn modelId="{027404A4-6425-4E6C-A643-9531A72BD7B6}" type="presOf" srcId="{4A1B36B6-62C3-4192-AD69-22E636B15959}" destId="{1C696982-85A7-4852-B3F1-5B299644AAF0}" srcOrd="1" destOrd="0" presId="urn:microsoft.com/office/officeart/2005/8/layout/list1"/>
    <dgm:cxn modelId="{45F8A1AF-71BF-47C9-AF9E-4E263D10E51A}" srcId="{C58E4B11-7687-4FA3-9190-93FA1282AD00}" destId="{FEB95148-7C15-4E92-87A8-91616C3C168D}" srcOrd="3" destOrd="0" parTransId="{8EE3EE1D-CD87-4F1A-B406-59414B798F6E}" sibTransId="{A197A300-2A58-47E3-9C24-CE886345AE3A}"/>
    <dgm:cxn modelId="{EF13EBB7-DA54-434D-90BD-494BDF80F6F9}" type="presOf" srcId="{FF81C867-EF48-45A2-B535-BA7836B99CD3}" destId="{E1502163-C2FD-423B-92C6-87247DCE30B1}" srcOrd="1" destOrd="0" presId="urn:microsoft.com/office/officeart/2005/8/layout/list1"/>
    <dgm:cxn modelId="{262F4DDA-1FDC-4327-A09F-C95E8ED179D2}" type="presOf" srcId="{4A1B36B6-62C3-4192-AD69-22E636B15959}" destId="{722BFA10-D19A-40DE-8D42-0F3C13158B59}" srcOrd="0" destOrd="0" presId="urn:microsoft.com/office/officeart/2005/8/layout/list1"/>
    <dgm:cxn modelId="{7225C7FC-9862-4037-9896-95F899CCAA62}" srcId="{C58E4B11-7687-4FA3-9190-93FA1282AD00}" destId="{13FF9D08-9300-4611-90BA-493EFDF7A481}" srcOrd="0" destOrd="0" parTransId="{0FC56B6A-B678-4E59-ABDB-BA1B0A44FD8C}" sibTransId="{06BCFE78-4CED-42B7-B74A-90DFF4B099D3}"/>
    <dgm:cxn modelId="{A53A3749-26F8-4C41-8702-9ED1A36C3529}" type="presParOf" srcId="{A8710D1A-E6BC-4A26-B0C9-E2DA47A68E76}" destId="{9506D265-04FD-4730-BE11-7894DA67F42B}" srcOrd="0" destOrd="0" presId="urn:microsoft.com/office/officeart/2005/8/layout/list1"/>
    <dgm:cxn modelId="{9D6DB8B4-9C00-4712-AB6F-DFB75194474F}" type="presParOf" srcId="{9506D265-04FD-4730-BE11-7894DA67F42B}" destId="{9CBA8866-6871-43E3-B38A-C2FB8CC8F88E}" srcOrd="0" destOrd="0" presId="urn:microsoft.com/office/officeart/2005/8/layout/list1"/>
    <dgm:cxn modelId="{3B3D5032-BFCE-4705-8683-28978E7E7F52}" type="presParOf" srcId="{9506D265-04FD-4730-BE11-7894DA67F42B}" destId="{E807ADFC-1B77-401F-B87F-A4D963AFD3BC}" srcOrd="1" destOrd="0" presId="urn:microsoft.com/office/officeart/2005/8/layout/list1"/>
    <dgm:cxn modelId="{4D91B425-3476-4F7C-A8F0-8144A8EB3CEC}" type="presParOf" srcId="{A8710D1A-E6BC-4A26-B0C9-E2DA47A68E76}" destId="{EB596386-62FC-43E7-90D4-8E51CAF6B1DE}" srcOrd="1" destOrd="0" presId="urn:microsoft.com/office/officeart/2005/8/layout/list1"/>
    <dgm:cxn modelId="{3CEDB5C2-4895-4C34-8729-9FBAA502747D}" type="presParOf" srcId="{A8710D1A-E6BC-4A26-B0C9-E2DA47A68E76}" destId="{A6B7F6EB-C895-46D9-99BC-6686E6D9E466}" srcOrd="2" destOrd="0" presId="urn:microsoft.com/office/officeart/2005/8/layout/list1"/>
    <dgm:cxn modelId="{2976AE04-8708-4CB4-8897-BC0961A267B8}" type="presParOf" srcId="{A8710D1A-E6BC-4A26-B0C9-E2DA47A68E76}" destId="{186AEABC-7932-4AF9-8228-A9B1F036F7CA}" srcOrd="3" destOrd="0" presId="urn:microsoft.com/office/officeart/2005/8/layout/list1"/>
    <dgm:cxn modelId="{21E437C8-6186-45C4-B03D-348BB0466EF8}" type="presParOf" srcId="{A8710D1A-E6BC-4A26-B0C9-E2DA47A68E76}" destId="{49E26DF4-DEDC-4566-ACF4-34153EA44554}" srcOrd="4" destOrd="0" presId="urn:microsoft.com/office/officeart/2005/8/layout/list1"/>
    <dgm:cxn modelId="{801DD865-A62A-4C05-877A-3F0D4F273EB8}" type="presParOf" srcId="{49E26DF4-DEDC-4566-ACF4-34153EA44554}" destId="{722BFA10-D19A-40DE-8D42-0F3C13158B59}" srcOrd="0" destOrd="0" presId="urn:microsoft.com/office/officeart/2005/8/layout/list1"/>
    <dgm:cxn modelId="{D9500C32-9019-47A9-A683-95F6E2487C34}" type="presParOf" srcId="{49E26DF4-DEDC-4566-ACF4-34153EA44554}" destId="{1C696982-85A7-4852-B3F1-5B299644AAF0}" srcOrd="1" destOrd="0" presId="urn:microsoft.com/office/officeart/2005/8/layout/list1"/>
    <dgm:cxn modelId="{7BF741B2-C0E5-4000-B121-8AFFCED843BC}" type="presParOf" srcId="{A8710D1A-E6BC-4A26-B0C9-E2DA47A68E76}" destId="{AFA57538-BD8D-419C-9C6A-A6F7B2FEFA88}" srcOrd="5" destOrd="0" presId="urn:microsoft.com/office/officeart/2005/8/layout/list1"/>
    <dgm:cxn modelId="{EDCDC9E4-3980-46D2-AF3D-65C50432FF5B}" type="presParOf" srcId="{A8710D1A-E6BC-4A26-B0C9-E2DA47A68E76}" destId="{CB5A4568-BC2C-4FD9-BFFD-D4A896A941C8}" srcOrd="6" destOrd="0" presId="urn:microsoft.com/office/officeart/2005/8/layout/list1"/>
    <dgm:cxn modelId="{5428C0A1-D081-4D86-9B51-FA90EF044A1E}" type="presParOf" srcId="{A8710D1A-E6BC-4A26-B0C9-E2DA47A68E76}" destId="{CBABB138-3CB8-4D93-B187-365EF7007802}" srcOrd="7" destOrd="0" presId="urn:microsoft.com/office/officeart/2005/8/layout/list1"/>
    <dgm:cxn modelId="{D2DBFB00-45BA-4C1C-95A5-4E3D1D1CC41D}" type="presParOf" srcId="{A8710D1A-E6BC-4A26-B0C9-E2DA47A68E76}" destId="{C092B774-790F-45D6-B669-124F2944649D}" srcOrd="8" destOrd="0" presId="urn:microsoft.com/office/officeart/2005/8/layout/list1"/>
    <dgm:cxn modelId="{99AE4C70-0ABB-4CF9-A589-3FA626333858}" type="presParOf" srcId="{C092B774-790F-45D6-B669-124F2944649D}" destId="{FFBB0F21-9EC1-474F-99F9-6384CC4523B2}" srcOrd="0" destOrd="0" presId="urn:microsoft.com/office/officeart/2005/8/layout/list1"/>
    <dgm:cxn modelId="{D2922595-ED18-41E3-BA04-E46B6879D7CB}" type="presParOf" srcId="{C092B774-790F-45D6-B669-124F2944649D}" destId="{E1502163-C2FD-423B-92C6-87247DCE30B1}" srcOrd="1" destOrd="0" presId="urn:microsoft.com/office/officeart/2005/8/layout/list1"/>
    <dgm:cxn modelId="{6C68F86E-E2ED-4FD9-978D-2B6DE65365D5}" type="presParOf" srcId="{A8710D1A-E6BC-4A26-B0C9-E2DA47A68E76}" destId="{C71A9058-80EE-4EA6-8B56-D68FF1E4EEB2}" srcOrd="9" destOrd="0" presId="urn:microsoft.com/office/officeart/2005/8/layout/list1"/>
    <dgm:cxn modelId="{7346FC1E-5048-4EFA-8579-573E77D0EAF2}" type="presParOf" srcId="{A8710D1A-E6BC-4A26-B0C9-E2DA47A68E76}" destId="{53165D03-EDD5-4C62-ACBD-A63976D1EB4D}" srcOrd="10" destOrd="0" presId="urn:microsoft.com/office/officeart/2005/8/layout/list1"/>
    <dgm:cxn modelId="{34498BE8-19CE-4D32-A201-E531B2DDD7CA}" type="presParOf" srcId="{A8710D1A-E6BC-4A26-B0C9-E2DA47A68E76}" destId="{4CBA2998-0130-4EFB-B9B9-534D6CC5EB57}" srcOrd="11" destOrd="0" presId="urn:microsoft.com/office/officeart/2005/8/layout/list1"/>
    <dgm:cxn modelId="{3FD0AE29-BD65-44FD-BF2A-4F6230D2BC6A}" type="presParOf" srcId="{A8710D1A-E6BC-4A26-B0C9-E2DA47A68E76}" destId="{D4F4BEDE-EBF3-47EB-BC3B-7B9B0AF34A3A}" srcOrd="12" destOrd="0" presId="urn:microsoft.com/office/officeart/2005/8/layout/list1"/>
    <dgm:cxn modelId="{B48F848C-B3E2-4727-B90F-ED80DB7C5BA0}" type="presParOf" srcId="{D4F4BEDE-EBF3-47EB-BC3B-7B9B0AF34A3A}" destId="{05B5E356-225F-43DC-BB5E-EB22B5D36BC2}" srcOrd="0" destOrd="0" presId="urn:microsoft.com/office/officeart/2005/8/layout/list1"/>
    <dgm:cxn modelId="{5A7E7A9A-0C74-4785-AECC-3E16E539D638}" type="presParOf" srcId="{D4F4BEDE-EBF3-47EB-BC3B-7B9B0AF34A3A}" destId="{FF6572ED-1565-4202-B59B-20D1A393ADBD}" srcOrd="1" destOrd="0" presId="urn:microsoft.com/office/officeart/2005/8/layout/list1"/>
    <dgm:cxn modelId="{F0A8DB8C-6F3A-431A-A859-4192CB08AF06}" type="presParOf" srcId="{A8710D1A-E6BC-4A26-B0C9-E2DA47A68E76}" destId="{C663B0ED-D0B8-43D1-9104-33E3662B5317}" srcOrd="13" destOrd="0" presId="urn:microsoft.com/office/officeart/2005/8/layout/list1"/>
    <dgm:cxn modelId="{DAF73651-A143-40FA-A3D3-7ED5EB583163}" type="presParOf" srcId="{A8710D1A-E6BC-4A26-B0C9-E2DA47A68E76}" destId="{FE0B4DAD-E1AC-4FD9-96AE-05EF0B08404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7F6EB-C895-46D9-99BC-6686E6D9E466}">
      <dsp:nvSpPr>
        <dsp:cNvPr id="0" name=""/>
        <dsp:cNvSpPr/>
      </dsp:nvSpPr>
      <dsp:spPr>
        <a:xfrm>
          <a:off x="0" y="442441"/>
          <a:ext cx="6324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07ADFC-1B77-401F-B87F-A4D963AFD3BC}">
      <dsp:nvSpPr>
        <dsp:cNvPr id="0" name=""/>
        <dsp:cNvSpPr/>
      </dsp:nvSpPr>
      <dsp:spPr>
        <a:xfrm>
          <a:off x="316230" y="29161"/>
          <a:ext cx="5394301" cy="8265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What is Zero Waste?</a:t>
          </a:r>
        </a:p>
      </dsp:txBody>
      <dsp:txXfrm>
        <a:off x="356579" y="69510"/>
        <a:ext cx="5313603" cy="745862"/>
      </dsp:txXfrm>
    </dsp:sp>
    <dsp:sp modelId="{CB5A4568-BC2C-4FD9-BFFD-D4A896A941C8}">
      <dsp:nvSpPr>
        <dsp:cNvPr id="0" name=""/>
        <dsp:cNvSpPr/>
      </dsp:nvSpPr>
      <dsp:spPr>
        <a:xfrm>
          <a:off x="0" y="1712521"/>
          <a:ext cx="6324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696982-85A7-4852-B3F1-5B299644AAF0}">
      <dsp:nvSpPr>
        <dsp:cNvPr id="0" name=""/>
        <dsp:cNvSpPr/>
      </dsp:nvSpPr>
      <dsp:spPr>
        <a:xfrm>
          <a:off x="316230" y="1299241"/>
          <a:ext cx="5394301" cy="8265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baseline="0" dirty="0"/>
            <a:t>Why Does Zero Waste Matter?</a:t>
          </a:r>
        </a:p>
      </dsp:txBody>
      <dsp:txXfrm>
        <a:off x="356579" y="1339590"/>
        <a:ext cx="5313603" cy="745862"/>
      </dsp:txXfrm>
    </dsp:sp>
    <dsp:sp modelId="{53165D03-EDD5-4C62-ACBD-A63976D1EB4D}">
      <dsp:nvSpPr>
        <dsp:cNvPr id="0" name=""/>
        <dsp:cNvSpPr/>
      </dsp:nvSpPr>
      <dsp:spPr>
        <a:xfrm>
          <a:off x="0" y="2982601"/>
          <a:ext cx="6324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502163-C2FD-423B-92C6-87247DCE30B1}">
      <dsp:nvSpPr>
        <dsp:cNvPr id="0" name=""/>
        <dsp:cNvSpPr/>
      </dsp:nvSpPr>
      <dsp:spPr>
        <a:xfrm>
          <a:off x="364632" y="2614757"/>
          <a:ext cx="5317445" cy="8265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How Do We Recycle and Sort Our Waste?</a:t>
          </a:r>
        </a:p>
      </dsp:txBody>
      <dsp:txXfrm>
        <a:off x="404981" y="2655106"/>
        <a:ext cx="5236747" cy="745862"/>
      </dsp:txXfrm>
    </dsp:sp>
    <dsp:sp modelId="{FE0B4DAD-E1AC-4FD9-96AE-05EF0B08404F}">
      <dsp:nvSpPr>
        <dsp:cNvPr id="0" name=""/>
        <dsp:cNvSpPr/>
      </dsp:nvSpPr>
      <dsp:spPr>
        <a:xfrm>
          <a:off x="0" y="4252681"/>
          <a:ext cx="6324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6572ED-1565-4202-B59B-20D1A393ADBD}">
      <dsp:nvSpPr>
        <dsp:cNvPr id="0" name=""/>
        <dsp:cNvSpPr/>
      </dsp:nvSpPr>
      <dsp:spPr>
        <a:xfrm>
          <a:off x="316230" y="3839401"/>
          <a:ext cx="5384384" cy="82656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How Do We Get Students Involved?</a:t>
          </a:r>
        </a:p>
      </dsp:txBody>
      <dsp:txXfrm>
        <a:off x="356579" y="3879750"/>
        <a:ext cx="5303686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02F20-D934-4BB9-ADAB-D6C82A8F744D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9E2A2-2DDF-41D1-9C6D-B1605D253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Would</a:t>
            </a:r>
            <a:r>
              <a:rPr lang="en-US" baseline="0" dirty="0"/>
              <a:t> add to this a tile showcasing student education and enrichment occurring in and out of the classroom – events, lessons, activities that build awareness and education about waste, recycling, sustainability, and the environment.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chemeClr val="accent5">
                    <a:lumMod val="50000"/>
                  </a:schemeClr>
                </a:solidFill>
              </a:rPr>
              <a:t>Our man made products are made from </a:t>
            </a:r>
            <a:r>
              <a:rPr lang="en-US" sz="1600" b="0" dirty="0">
                <a:solidFill>
                  <a:schemeClr val="accent5">
                    <a:lumMod val="50000"/>
                  </a:schemeClr>
                </a:solidFill>
              </a:rPr>
              <a:t>Natural Resources</a:t>
            </a:r>
            <a:r>
              <a:rPr lang="en-US" sz="1400" b="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b="0" dirty="0"/>
          </a:p>
          <a:p>
            <a:endParaRPr lang="en-US" sz="1200" b="0" dirty="0">
              <a:solidFill>
                <a:srgbClr val="FF0000"/>
              </a:solidFill>
            </a:endParaRPr>
          </a:p>
          <a:p>
            <a:r>
              <a:rPr lang="en-US" sz="1200" b="0" dirty="0">
                <a:solidFill>
                  <a:srgbClr val="FF0000"/>
                </a:solidFill>
              </a:rPr>
              <a:t>• We cut down trees</a:t>
            </a:r>
            <a:r>
              <a:rPr lang="en-US" sz="1200" b="0" baseline="0" dirty="0">
                <a:solidFill>
                  <a:srgbClr val="FF0000"/>
                </a:solidFill>
              </a:rPr>
              <a:t> to make p</a:t>
            </a:r>
            <a:r>
              <a:rPr lang="en-US" sz="1200" b="0" dirty="0">
                <a:solidFill>
                  <a:srgbClr val="FF0000"/>
                </a:solidFill>
              </a:rPr>
              <a:t>aper</a:t>
            </a:r>
            <a:r>
              <a:rPr lang="en-US" sz="1200" b="0" baseline="0" dirty="0">
                <a:solidFill>
                  <a:srgbClr val="FF0000"/>
                </a:solidFill>
              </a:rPr>
              <a:t> products.</a:t>
            </a:r>
            <a:endParaRPr lang="en-US" sz="1200" b="0" dirty="0">
              <a:solidFill>
                <a:srgbClr val="FF0000"/>
              </a:solidFill>
            </a:endParaRPr>
          </a:p>
          <a:p>
            <a:r>
              <a:rPr lang="en-US" sz="1200" b="0" dirty="0">
                <a:solidFill>
                  <a:srgbClr val="FF0000"/>
                </a:solidFill>
              </a:rPr>
              <a:t>• We 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mine for ores to make metals.</a:t>
            </a:r>
          </a:p>
          <a:p>
            <a:r>
              <a:rPr lang="en-US" sz="1200" b="0" dirty="0">
                <a:solidFill>
                  <a:srgbClr val="FF0000"/>
                </a:solidFill>
              </a:rPr>
              <a:t>• We 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extract sand to make glass.</a:t>
            </a:r>
          </a:p>
          <a:p>
            <a:r>
              <a:rPr lang="en-US" sz="1200" b="0" dirty="0">
                <a:solidFill>
                  <a:srgbClr val="FF0000"/>
                </a:solidFill>
              </a:rPr>
              <a:t>• We </a:t>
            </a:r>
            <a:r>
              <a:rPr lang="en-US" sz="1200" b="0" baseline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drill for petroleum and natural gas to make p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lastics.</a:t>
            </a:r>
          </a:p>
          <a:p>
            <a:endParaRPr lang="en-US" sz="1200" b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1200" b="0" dirty="0">
                <a:solidFill>
                  <a:srgbClr val="FF0000"/>
                </a:solidFill>
              </a:rPr>
              <a:t>• A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nd the</a:t>
            </a:r>
            <a:r>
              <a:rPr lang="en-US" sz="1200" b="0" baseline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cartons</a:t>
            </a:r>
            <a:r>
              <a:rPr lang="en-US" sz="1200" b="0" dirty="0">
                <a:solidFill>
                  <a:schemeClr val="accent5">
                    <a:lumMod val="50000"/>
                  </a:schemeClr>
                </a:solidFill>
              </a:rPr>
              <a:t> are manufactured with an assortment</a:t>
            </a:r>
            <a:r>
              <a:rPr lang="en-US" sz="1200" b="0" baseline="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200" b="0" dirty="0">
                <a:solidFill>
                  <a:schemeClr val="accent5">
                    <a:lumMod val="50000"/>
                  </a:schemeClr>
                </a:solidFill>
              </a:rPr>
              <a:t>of materials each has inside</a:t>
            </a:r>
            <a:r>
              <a:rPr lang="en-US" sz="1200" b="0" baseline="0" dirty="0">
                <a:solidFill>
                  <a:schemeClr val="accent5">
                    <a:lumMod val="50000"/>
                  </a:schemeClr>
                </a:solidFill>
              </a:rPr>
              <a:t> it</a:t>
            </a:r>
            <a:r>
              <a:rPr lang="en-US" sz="1200" b="0" dirty="0">
                <a:solidFill>
                  <a:schemeClr val="accent5">
                    <a:lumMod val="50000"/>
                  </a:schemeClr>
                </a:solidFill>
              </a:rPr>
              <a:t>: </a:t>
            </a:r>
            <a:r>
              <a:rPr lang="en-US" sz="1200" b="0" baseline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lastics, paper and sometimes</a:t>
            </a:r>
            <a:r>
              <a:rPr lang="en-US" sz="1200" b="0" baseline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200" b="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metal.</a:t>
            </a:r>
          </a:p>
          <a:p>
            <a:endParaRPr lang="en-US" sz="1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006A-B93B-48B9-B75C-497345483B6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9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Greenhouse</a:t>
            </a:r>
            <a:r>
              <a:rPr lang="en-US" baseline="0" dirty="0"/>
              <a:t> gas emissions</a:t>
            </a:r>
          </a:p>
          <a:p>
            <a:r>
              <a:rPr lang="en-US" baseline="0" dirty="0"/>
              <a:t>Decrease of surrounding property value</a:t>
            </a:r>
          </a:p>
          <a:p>
            <a:r>
              <a:rPr lang="en-US" baseline="0" dirty="0"/>
              <a:t>Toxic contents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Yearly waste, avg.</a:t>
            </a:r>
            <a:r>
              <a:rPr lang="en-US" b="0" baseline="0" dirty="0"/>
              <a:t> 293 miles one way to 7 states (out of state landfills)</a:t>
            </a:r>
          </a:p>
          <a:p>
            <a:endParaRPr lang="en-US" b="0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76 percent of the city’s residential trash is sent to landfills (in states like Pennsylvania, Ohio, Virginia and South Carolina), 14 percent is recycled, and 10 percent is converted to energy.</a:t>
            </a:r>
            <a:b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[CBC]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LL 19</a:t>
            </a:r>
            <a:r>
              <a:rPr lang="en-US" baseline="0" dirty="0"/>
              <a:t> – recycling in NYC (metal, glass, paper)</a:t>
            </a:r>
            <a:br>
              <a:rPr lang="en-US" baseline="0" dirty="0"/>
            </a:br>
            <a:r>
              <a:rPr lang="en-US" baseline="0" dirty="0"/>
              <a:t>LL 41 – recycling in schools</a:t>
            </a:r>
          </a:p>
          <a:p>
            <a:r>
              <a:rPr lang="en-US" baseline="0" dirty="0"/>
              <a:t>LL 77 – codified DSNY’s organics collection’</a:t>
            </a:r>
          </a:p>
          <a:p>
            <a:r>
              <a:rPr lang="en-US" baseline="0" dirty="0"/>
              <a:t>CR A-850 – sustainability plan, green team, energy conservation, waste reduction and management, recycling, ecology, sustainability practices, green curriculum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many of you see this</a:t>
            </a:r>
            <a:r>
              <a:rPr lang="en-US" baseline="0" dirty="0"/>
              <a:t> everyday? </a:t>
            </a:r>
          </a:p>
          <a:p>
            <a:r>
              <a:rPr lang="en-US" baseline="0" dirty="0"/>
              <a:t>-Have them think about how much waste we individually create each.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32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STEM – classroom</a:t>
            </a:r>
            <a:r>
              <a:rPr lang="en-US" baseline="0" dirty="0"/>
              <a:t> or school w</a:t>
            </a:r>
            <a:r>
              <a:rPr lang="en-US" dirty="0"/>
              <a:t>aste audits, waste</a:t>
            </a:r>
            <a:r>
              <a:rPr lang="en-US" baseline="0" dirty="0"/>
              <a:t> reduction and decomposition experiments, natural resources, climate change</a:t>
            </a:r>
          </a:p>
          <a:p>
            <a:r>
              <a:rPr lang="en-US" baseline="0" dirty="0"/>
              <a:t>ELA - Songs, poems, debates, interviews, research projects, persuasive essays to community members, literature related to environmentalism,</a:t>
            </a:r>
          </a:p>
          <a:p>
            <a:r>
              <a:rPr lang="en-US" baseline="0" dirty="0"/>
              <a:t>Reuse arts and crafts, videos, social media to support campaigns</a:t>
            </a:r>
          </a:p>
          <a:p>
            <a:r>
              <a:rPr lang="en-US" dirty="0"/>
              <a:t>Sims, greenmarket tours, governor’s island</a:t>
            </a:r>
            <a:r>
              <a:rPr lang="en-US" baseline="0" dirty="0"/>
              <a:t> teaching garden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01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Recycle all mixed paper and cardboard, EXCEPT</a:t>
            </a:r>
            <a:r>
              <a:rPr lang="en-US" baseline="0" dirty="0"/>
              <a:t> tissues or paper towels.</a:t>
            </a:r>
            <a:br>
              <a:rPr lang="en-US" baseline="0" dirty="0"/>
            </a:br>
            <a:r>
              <a:rPr lang="en-US" baseline="0" dirty="0"/>
              <a:t>In the cafeteria, this can go in the food scraps bin.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B6BAA-A18F-AC43-9F24-B51DDCEE4F92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4833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MGPC (no glass)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C57B9-0897-44F1-B07E-0959259EF3F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1739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Emphasize</a:t>
            </a:r>
            <a:r>
              <a:rPr lang="en-US" baseline="0" dirty="0"/>
              <a:t> compostable plates. Compost is one of the best ways to illustrate the –cycle in recycle. Comes back to city parks and gardens.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B6BAA-A18F-AC43-9F24-B51DDCEE4F9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492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Anything that can’t be recycled:</a:t>
            </a:r>
            <a:r>
              <a:rPr lang="en-US" baseline="0" dirty="0"/>
              <a:t> should only be soft plastics at a school with organics collection.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B6BAA-A18F-AC43-9F24-B51DDCEE4F9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6371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674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Slide</a:t>
            </a:r>
            <a:r>
              <a:rPr lang="en-US" baseline="0" dirty="0"/>
              <a:t> about zero waste schools – 100 schools, free bins, support, and resources – goals of the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9E2A2-2DDF-41D1-9C6D-B1605D2530CD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/>
              <a:t>To help move the program ahead, WE HAVE PROVIDED consistent bins and signage in Classrooms + Cafeteria + Shared Spaces 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18823-73FB-0E41-8210-A47F83DB469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D29745E-17A8-A542-BC83-C82A36A83C8F}" type="datetime1">
              <a:rPr lang="en-US" smtClean="0"/>
              <a:pPr/>
              <a:t>7/20/2017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29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None/>
            </a:pPr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4279879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18823-73FB-0E41-8210-A47F83DB469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D29745E-17A8-A542-BC83-C82A36A83C8F}" type="datetime1">
              <a:rPr lang="en-US" smtClean="0"/>
              <a:pPr/>
              <a:t>7/20/2017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97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9766E-84E8-4DA5-95A0-D930FDD88E62}" type="datetimeFigureOut">
              <a:rPr lang="en-US" smtClean="0"/>
              <a:pPr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9766E-84E8-4DA5-95A0-D930FDD88E62}" type="datetimeFigureOut">
              <a:rPr lang="en-US" smtClean="0"/>
              <a:pPr/>
              <a:t>7/20/2017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DC6F0-E1D8-47E0-A4D4-C9A43612E76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Shape 66" descr="ZWschools.jpg"/>
          <p:cNvPicPr preferRelativeResize="0"/>
          <p:nvPr userDrawn="1"/>
        </p:nvPicPr>
        <p:blipFill>
          <a:blip r:embed="rId13" cstate="email">
            <a:alphaModFix/>
          </a:blip>
          <a:stretch>
            <a:fillRect/>
          </a:stretch>
        </p:blipFill>
        <p:spPr>
          <a:xfrm>
            <a:off x="81453" y="5867400"/>
            <a:ext cx="4414347" cy="9144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file://localhost/Users/jackiejunttonen/Desktop/Bishop%20Ford%20-%20R&amp;D%20and%20Proposals/ZWS%20Bin%20Set-Ups/ZWS%20Bin%20Set-up%20-%20Cafeteria%20Waste%20Sorting%20Station_4.jpg" TargetMode="External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localhost/Users/jackiejunttonen/Desktop/Bishop%20Ford%20-%20R&amp;D%20and%20Proposals/ZWS%20Bin%20Set-Ups/ZWS%20Bin%20Set-up%20-%20Common%20Area%20Waste%20Sorting%20Station_2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localhost/Users/jackiejunttonen/Desktop/Bishop%20Ford%20-%20R&amp;D%20and%20Proposals/ZWS%20Bin%20Set-Ups/ZWS%20Bin%20Set-up%20-%20Classroom%20Waste%20Sorting%20Station_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17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jpeg"/><Relationship Id="rId10" Type="http://schemas.openxmlformats.org/officeDocument/2006/relationships/image" Target="../media/image58.jpeg"/><Relationship Id="rId19" Type="http://schemas.openxmlformats.org/officeDocument/2006/relationships/image" Target="../media/image67.png"/><Relationship Id="rId4" Type="http://schemas.openxmlformats.org/officeDocument/2006/relationships/image" Target="file://localhost/Users/jackiejunttonen/Desktop/Bishop%20Ford%20-%20R&amp;D%20and%20Proposals/ZWS%20Bin%20Set-Ups/ZWS%20Bin%20Set-up%20-%20Common%20Area%20Waste%20Sorting%20Station_2.jpg" TargetMode="External"/><Relationship Id="rId9" Type="http://schemas.openxmlformats.org/officeDocument/2006/relationships/image" Target="../media/image57.jpeg"/><Relationship Id="rId1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pn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file://localhost/Users/jackiejunttonen/Desktop/PS%2016/Man%20Made%20Products/Deforestation%20-%201.png" TargetMode="External"/><Relationship Id="rId13" Type="http://schemas.openxmlformats.org/officeDocument/2006/relationships/image" Target="../media/image82.jpeg"/><Relationship Id="rId18" Type="http://schemas.openxmlformats.org/officeDocument/2006/relationships/image" Target="../media/image86.jpeg"/><Relationship Id="rId3" Type="http://schemas.openxmlformats.org/officeDocument/2006/relationships/image" Target="../media/image78.jpeg"/><Relationship Id="rId21" Type="http://schemas.openxmlformats.org/officeDocument/2006/relationships/image" Target="../media/image89.jpeg"/><Relationship Id="rId7" Type="http://schemas.openxmlformats.org/officeDocument/2006/relationships/image" Target="../media/image79.png"/><Relationship Id="rId12" Type="http://schemas.openxmlformats.org/officeDocument/2006/relationships/image" Target="file://localhost/Users/jackiejunttonen/Desktop/WORK%20-%20GrowNYC%20-%20Recycling%20Champions%20Program/RCP%20-%20PRESENTATION%20IMAGES%20GRAPHICS/RCP%20-%20PRESENTATIONS%20-%20IMAGES%20from%20SCREEN%20GRABS/Screen%20Shots%20-%20Natural%20Resources/Ocean%20Oil%20Rig%20-%20day.png" TargetMode="External"/><Relationship Id="rId17" Type="http://schemas.openxmlformats.org/officeDocument/2006/relationships/image" Target="../media/image85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84.png"/><Relationship Id="rId20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jpeg"/><Relationship Id="rId15" Type="http://schemas.openxmlformats.org/officeDocument/2006/relationships/image" Target="../media/image77.jpeg"/><Relationship Id="rId23" Type="http://schemas.openxmlformats.org/officeDocument/2006/relationships/image" Target="../media/image91.jpeg"/><Relationship Id="rId10" Type="http://schemas.openxmlformats.org/officeDocument/2006/relationships/image" Target="file://localhost/Users/jackiejunttonen/Desktop/PS%2016/Man%20Made%20Products%20Petroleum/Silica%20Sand%20-%202.png" TargetMode="External"/><Relationship Id="rId19" Type="http://schemas.openxmlformats.org/officeDocument/2006/relationships/image" Target="../media/image87.png"/><Relationship Id="rId4" Type="http://schemas.openxmlformats.org/officeDocument/2006/relationships/image" Target="file://localhost/Users/jackiejunttonen/Desktop/PS%2016/Natural%20Resources/Mine%202.jpg" TargetMode="External"/><Relationship Id="rId9" Type="http://schemas.openxmlformats.org/officeDocument/2006/relationships/image" Target="../media/image80.png"/><Relationship Id="rId14" Type="http://schemas.openxmlformats.org/officeDocument/2006/relationships/image" Target="../media/image83.jpeg"/><Relationship Id="rId22" Type="http://schemas.openxmlformats.org/officeDocument/2006/relationships/image" Target="../media/image9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14.png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73.jpeg"/><Relationship Id="rId9" Type="http://schemas.openxmlformats.org/officeDocument/2006/relationships/image" Target="../media/image10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9.jpeg"/><Relationship Id="rId5" Type="http://schemas.openxmlformats.org/officeDocument/2006/relationships/image" Target="../media/image108.png"/><Relationship Id="rId4" Type="http://schemas.openxmlformats.org/officeDocument/2006/relationships/image" Target="../media/image10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1.png"/><Relationship Id="rId4" Type="http://schemas.openxmlformats.org/officeDocument/2006/relationships/image" Target="../media/image1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10" Type="http://schemas.openxmlformats.org/officeDocument/2006/relationships/image" Target="../media/image136.png"/><Relationship Id="rId4" Type="http://schemas.openxmlformats.org/officeDocument/2006/relationships/image" Target="../media/image130.gif"/><Relationship Id="rId9" Type="http://schemas.openxmlformats.org/officeDocument/2006/relationships/image" Target="../media/image1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jpeg"/><Relationship Id="rId11" Type="http://schemas.openxmlformats.org/officeDocument/2006/relationships/image" Target="../media/image149.jpeg"/><Relationship Id="rId5" Type="http://schemas.openxmlformats.org/officeDocument/2006/relationships/image" Target="../media/image143.jpeg"/><Relationship Id="rId10" Type="http://schemas.openxmlformats.org/officeDocument/2006/relationships/image" Target="../media/image148.jpeg"/><Relationship Id="rId4" Type="http://schemas.openxmlformats.org/officeDocument/2006/relationships/image" Target="../media/image142.jpeg"/><Relationship Id="rId9" Type="http://schemas.openxmlformats.org/officeDocument/2006/relationships/image" Target="../media/image14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jpeg"/><Relationship Id="rId13" Type="http://schemas.openxmlformats.org/officeDocument/2006/relationships/image" Target="../media/image160.jpeg"/><Relationship Id="rId18" Type="http://schemas.openxmlformats.org/officeDocument/2006/relationships/image" Target="../media/image165.jpeg"/><Relationship Id="rId26" Type="http://schemas.openxmlformats.org/officeDocument/2006/relationships/image" Target="../media/image173.jpeg"/><Relationship Id="rId3" Type="http://schemas.openxmlformats.org/officeDocument/2006/relationships/image" Target="../media/image152.jpeg"/><Relationship Id="rId21" Type="http://schemas.openxmlformats.org/officeDocument/2006/relationships/image" Target="../media/image168.png"/><Relationship Id="rId34" Type="http://schemas.openxmlformats.org/officeDocument/2006/relationships/image" Target="../media/image179.png"/><Relationship Id="rId7" Type="http://schemas.openxmlformats.org/officeDocument/2006/relationships/image" Target="../media/image149.jpeg"/><Relationship Id="rId12" Type="http://schemas.openxmlformats.org/officeDocument/2006/relationships/image" Target="../media/image159.png"/><Relationship Id="rId17" Type="http://schemas.openxmlformats.org/officeDocument/2006/relationships/image" Target="../media/image164.png"/><Relationship Id="rId25" Type="http://schemas.openxmlformats.org/officeDocument/2006/relationships/image" Target="../media/image172.png"/><Relationship Id="rId33" Type="http://schemas.openxmlformats.org/officeDocument/2006/relationships/image" Target="../media/image178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163.jpeg"/><Relationship Id="rId20" Type="http://schemas.openxmlformats.org/officeDocument/2006/relationships/image" Target="../media/image167.png"/><Relationship Id="rId29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11" Type="http://schemas.openxmlformats.org/officeDocument/2006/relationships/image" Target="../media/image158.jpeg"/><Relationship Id="rId24" Type="http://schemas.openxmlformats.org/officeDocument/2006/relationships/image" Target="../media/image171.png"/><Relationship Id="rId32" Type="http://schemas.openxmlformats.org/officeDocument/2006/relationships/image" Target="../media/image177.jpeg"/><Relationship Id="rId5" Type="http://schemas.openxmlformats.org/officeDocument/2006/relationships/image" Target="../media/image154.jpeg"/><Relationship Id="rId15" Type="http://schemas.openxmlformats.org/officeDocument/2006/relationships/image" Target="../media/image162.jpeg"/><Relationship Id="rId23" Type="http://schemas.openxmlformats.org/officeDocument/2006/relationships/image" Target="../media/image170.png"/><Relationship Id="rId28" Type="http://schemas.openxmlformats.org/officeDocument/2006/relationships/image" Target="../media/image130.gif"/><Relationship Id="rId36" Type="http://schemas.openxmlformats.org/officeDocument/2006/relationships/image" Target="../media/image181.png"/><Relationship Id="rId10" Type="http://schemas.openxmlformats.org/officeDocument/2006/relationships/image" Target="../media/image157.png"/><Relationship Id="rId19" Type="http://schemas.openxmlformats.org/officeDocument/2006/relationships/image" Target="../media/image166.png"/><Relationship Id="rId31" Type="http://schemas.openxmlformats.org/officeDocument/2006/relationships/image" Target="../media/image136.png"/><Relationship Id="rId4" Type="http://schemas.openxmlformats.org/officeDocument/2006/relationships/image" Target="../media/image153.jpeg"/><Relationship Id="rId9" Type="http://schemas.openxmlformats.org/officeDocument/2006/relationships/image" Target="../media/image142.jpeg"/><Relationship Id="rId14" Type="http://schemas.openxmlformats.org/officeDocument/2006/relationships/image" Target="../media/image161.png"/><Relationship Id="rId22" Type="http://schemas.openxmlformats.org/officeDocument/2006/relationships/image" Target="../media/image169.png"/><Relationship Id="rId27" Type="http://schemas.openxmlformats.org/officeDocument/2006/relationships/image" Target="../media/image174.png"/><Relationship Id="rId30" Type="http://schemas.openxmlformats.org/officeDocument/2006/relationships/image" Target="../media/image176.png"/><Relationship Id="rId35" Type="http://schemas.openxmlformats.org/officeDocument/2006/relationships/image" Target="../media/image1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4.png"/><Relationship Id="rId4" Type="http://schemas.openxmlformats.org/officeDocument/2006/relationships/image" Target="../media/image18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27A394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638800" y="2819400"/>
            <a:ext cx="3299069" cy="2209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 descr="IMG_739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158043" y="2819400"/>
            <a:ext cx="2967790" cy="2209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Picture 6" descr="IMG_175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35064" y="2819400"/>
            <a:ext cx="3200400" cy="2209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2011484" y="1204317"/>
            <a:ext cx="5257800" cy="153888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fontAlgn="auto"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lang="en-US" sz="6600" b="1" spc="-60" dirty="0">
                <a:solidFill>
                  <a:srgbClr val="F79646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Sort It Out!</a:t>
            </a:r>
          </a:p>
          <a:p>
            <a:pPr marL="0" marR="0" lvl="0" indent="0" algn="ctr" defTabSz="914400" fontAlgn="auto"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Tx/>
              <a:tabLst/>
              <a:defRPr/>
            </a:pPr>
            <a:r>
              <a:rPr lang="en-US" sz="2800" b="1" spc="-60" dirty="0">
                <a:solidFill>
                  <a:srgbClr val="F79646"/>
                </a:solidFill>
                <a:latin typeface="+mj-lt"/>
                <a:ea typeface="Roboto" panose="02000000000000000000" pitchFamily="2" charset="0"/>
                <a:cs typeface="Roboto" panose="02000000000000000000" pitchFamily="2" charset="0"/>
              </a:rPr>
              <a:t>Bringing Your School to Zero Waste</a:t>
            </a:r>
          </a:p>
        </p:txBody>
      </p:sp>
      <p:pic>
        <p:nvPicPr>
          <p:cNvPr id="11" name="Picture 10" descr="\\GROWNYC-FS01\Main-Shares\Recycling Champions Program\GrowNYC+RCP Brand Toolkit\RCP Brand Toolkit_April2014\For Web\For White Background\RCP-Logo-for-Web-White-Background-Blue-400px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28600"/>
            <a:ext cx="228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ubtitle 2"/>
          <p:cNvSpPr txBox="1">
            <a:spLocks/>
          </p:cNvSpPr>
          <p:nvPr/>
        </p:nvSpPr>
        <p:spPr>
          <a:xfrm>
            <a:off x="2590800" y="5105400"/>
            <a:ext cx="63373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 2" pitchFamily="18" charset="2"/>
              <a:buNone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533400" y="304800"/>
            <a:ext cx="3886200" cy="16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first 100 schools along two truck routes in Manhattan and Brooklyn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3400" y="4191000"/>
            <a:ext cx="3886200" cy="16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Identify best practices to expand citywide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0" y="304800"/>
            <a:ext cx="3886200" cy="16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Free bins, materials, and educational resources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572000" y="4191000"/>
            <a:ext cx="3886200" cy="1600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Ongoing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support from RCP, DOE, and DSNY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33400" y="2029328"/>
            <a:ext cx="7924800" cy="2057400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THE GOAL:</a:t>
            </a:r>
            <a:br>
              <a:rPr lang="en-US" sz="36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</a:br>
            <a:r>
              <a:rPr lang="en-US" sz="36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to divert all </a:t>
            </a:r>
            <a:r>
              <a:rPr lang="en-US" sz="3600" b="1" dirty="0">
                <a:solidFill>
                  <a:srgbClr val="92D050"/>
                </a:solidFill>
                <a:latin typeface="+mj-lt"/>
                <a:ea typeface="Roboto" charset="0"/>
                <a:cs typeface="Roboto" charset="0"/>
              </a:rPr>
              <a:t>recyclable</a:t>
            </a:r>
            <a:r>
              <a:rPr lang="en-US" sz="3600" b="1" dirty="0">
                <a:solidFill>
                  <a:schemeClr val="tx1"/>
                </a:solidFill>
                <a:latin typeface="+mj-lt"/>
                <a:ea typeface="Roboto" charset="0"/>
                <a:cs typeface="Roboto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and</a:t>
            </a:r>
            <a:r>
              <a:rPr lang="en-US" sz="3600" b="1" dirty="0">
                <a:solidFill>
                  <a:schemeClr val="tx1"/>
                </a:solidFill>
                <a:latin typeface="+mj-lt"/>
                <a:ea typeface="Roboto" charset="0"/>
                <a:cs typeface="Roboto" charset="0"/>
              </a:rPr>
              <a:t> </a:t>
            </a:r>
            <a:r>
              <a:rPr lang="en-US" sz="3600" b="1" dirty="0">
                <a:solidFill>
                  <a:srgbClr val="F79646"/>
                </a:solidFill>
                <a:latin typeface="+mj-lt"/>
                <a:ea typeface="Roboto" charset="0"/>
                <a:cs typeface="Roboto" charset="0"/>
              </a:rPr>
              <a:t>compostable</a:t>
            </a:r>
            <a:r>
              <a:rPr lang="en-US" sz="3600" b="1" dirty="0">
                <a:solidFill>
                  <a:schemeClr val="tx1"/>
                </a:solidFill>
                <a:latin typeface="+mj-lt"/>
                <a:ea typeface="Roboto" charset="0"/>
                <a:cs typeface="Roboto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materials from Zero Waste Schools</a:t>
            </a:r>
            <a:endParaRPr lang="en-US" sz="3600" dirty="0">
              <a:solidFill>
                <a:schemeClr val="bg1"/>
              </a:solidFill>
              <a:latin typeface="+mj-lt"/>
              <a:ea typeface="Roboto" charset="0"/>
              <a:cs typeface="Roboto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" r="26700" b="2584"/>
          <a:stretch>
            <a:fillRect/>
          </a:stretch>
        </p:blipFill>
        <p:spPr>
          <a:xfrm>
            <a:off x="5105400" y="228600"/>
            <a:ext cx="3725066" cy="30878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87"/>
          <a:stretch>
            <a:fillRect/>
          </a:stretch>
        </p:blipFill>
        <p:spPr>
          <a:xfrm>
            <a:off x="5105400" y="3505200"/>
            <a:ext cx="3755269" cy="307558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010400" y="228601"/>
            <a:ext cx="1828800" cy="9906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Classrooms and Offices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477000" y="3505200"/>
            <a:ext cx="2362200" cy="1066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Hallways and Shared Spaces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4"/>
          <a:stretch>
            <a:fillRect/>
          </a:stretch>
        </p:blipFill>
        <p:spPr>
          <a:xfrm>
            <a:off x="303808" y="1981200"/>
            <a:ext cx="4572992" cy="32766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328863" y="4724400"/>
            <a:ext cx="2109537" cy="51134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Cafeteria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304800" y="609600"/>
            <a:ext cx="4419600" cy="990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latin typeface="+mj-lt"/>
                <a:ea typeface="Roboto" charset="0"/>
                <a:cs typeface="Roboto" charset="0"/>
              </a:rPr>
              <a:t>Sorting Stations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068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Shape 235" descr="IMG_0406.JPG"/>
          <p:cNvPicPr preferRelativeResize="0"/>
          <p:nvPr/>
        </p:nvPicPr>
        <p:blipFill rotWithShape="1">
          <a:blip r:embed="rId3" cstate="email">
            <a:alphaModFix/>
          </a:blip>
          <a:srcRect t="12267"/>
          <a:stretch/>
        </p:blipFill>
        <p:spPr>
          <a:xfrm>
            <a:off x="609600" y="1495020"/>
            <a:ext cx="3886200" cy="3633114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181600" y="12192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" sz="2400" dirty="0">
                <a:solidFill>
                  <a:schemeClr val="bg1"/>
                </a:solidFill>
              </a:rPr>
              <a:t>Bins should always stay together as part of a 'sorting station'</a:t>
            </a:r>
            <a:endParaRPr lang="en-US" sz="2400" dirty="0">
              <a:solidFill>
                <a:schemeClr val="bg1"/>
              </a:solidFill>
              <a:ea typeface="Roboto" charset="0"/>
              <a:cs typeface="Roboto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181600" y="26670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dirty="0">
                <a:ea typeface="Roboto" charset="0"/>
                <a:cs typeface="Roboto" charset="0"/>
              </a:rPr>
              <a:t>Positioned close to the door for easy custodial collection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81600" y="41148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dirty="0">
                <a:ea typeface="Roboto" charset="0"/>
                <a:cs typeface="Roboto" charset="0"/>
              </a:rPr>
              <a:t>Clearly labeled</a:t>
            </a:r>
          </a:p>
        </p:txBody>
      </p:sp>
      <p:cxnSp>
        <p:nvCxnSpPr>
          <p:cNvPr id="10" name="Elbow Connector 9"/>
          <p:cNvCxnSpPr>
            <a:stCxn id="235" idx="3"/>
            <a:endCxn id="6" idx="1"/>
          </p:cNvCxnSpPr>
          <p:nvPr/>
        </p:nvCxnSpPr>
        <p:spPr>
          <a:xfrm flipV="1">
            <a:off x="4495800" y="1866900"/>
            <a:ext cx="685800" cy="144467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hape 11"/>
          <p:cNvCxnSpPr>
            <a:stCxn id="235" idx="3"/>
            <a:endCxn id="7" idx="1"/>
          </p:cNvCxnSpPr>
          <p:nvPr/>
        </p:nvCxnSpPr>
        <p:spPr>
          <a:xfrm>
            <a:off x="4495800" y="3311577"/>
            <a:ext cx="685800" cy="31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hape 14"/>
          <p:cNvCxnSpPr>
            <a:stCxn id="235" idx="3"/>
            <a:endCxn id="8" idx="1"/>
          </p:cNvCxnSpPr>
          <p:nvPr/>
        </p:nvCxnSpPr>
        <p:spPr>
          <a:xfrm>
            <a:off x="4495800" y="3311577"/>
            <a:ext cx="685800" cy="145092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Bin Setups</a:t>
            </a:r>
          </a:p>
        </p:txBody>
      </p:sp>
    </p:spTree>
    <p:extLst>
      <p:ext uri="{BB962C8B-B14F-4D97-AF65-F5344CB8AC3E}">
        <p14:creationId xmlns:p14="http://schemas.microsoft.com/office/powerpoint/2010/main" val="418460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C6816D61-9618-42CD-81CC-C49BEC5D4928}"/>
              </a:ext>
            </a:extLst>
          </p:cNvPr>
          <p:cNvSpPr txBox="1">
            <a:spLocks/>
          </p:cNvSpPr>
          <p:nvPr/>
        </p:nvSpPr>
        <p:spPr>
          <a:xfrm>
            <a:off x="381000" y="533400"/>
            <a:ext cx="4191000" cy="11998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Free Labels, Decals and Stickers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A7532D9-92F0-4470-9444-B15DF80C294C}"/>
              </a:ext>
            </a:extLst>
          </p:cNvPr>
          <p:cNvGrpSpPr/>
          <p:nvPr/>
        </p:nvGrpSpPr>
        <p:grpSpPr>
          <a:xfrm>
            <a:off x="1371600" y="705315"/>
            <a:ext cx="7315200" cy="5314485"/>
            <a:chOff x="1600200" y="476715"/>
            <a:chExt cx="7315200" cy="554308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4AB286E-98CF-40CB-BAC1-7D1180FA6A62}"/>
                </a:ext>
              </a:extLst>
            </p:cNvPr>
            <p:cNvGrpSpPr/>
            <p:nvPr/>
          </p:nvGrpSpPr>
          <p:grpSpPr>
            <a:xfrm>
              <a:off x="1600200" y="476715"/>
              <a:ext cx="7315200" cy="5543085"/>
              <a:chOff x="1976615" y="1083601"/>
              <a:chExt cx="7012742" cy="5353552"/>
            </a:xfrm>
          </p:grpSpPr>
          <p:pic>
            <p:nvPicPr>
              <p:cNvPr id="2" name="Picture 3">
                <a:extLst>
                  <a:ext uri="{FF2B5EF4-FFF2-40B4-BE49-F238E27FC236}">
                    <a16:creationId xmlns:a16="http://schemas.microsoft.com/office/drawing/2014/main" id="{8E049450-8BFA-47EF-B407-9E6FB84993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654365">
                <a:off x="8070510" y="1083601"/>
                <a:ext cx="918847" cy="12196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" name="Picture 2" descr="M:\ResidtlFlyersDecalsBrchrs\2013-changes\web-pdfs-images\bookmark\bookmark-100.jpg">
                <a:extLst>
                  <a:ext uri="{FF2B5EF4-FFF2-40B4-BE49-F238E27FC236}">
                    <a16:creationId xmlns:a16="http://schemas.microsoft.com/office/drawing/2014/main" id="{0BDF28FE-C3E5-46AC-993D-4260B5358E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3438" y="4835562"/>
                <a:ext cx="1101619" cy="11016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49C4554C-1351-4288-AF40-CF0BF90079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815318">
                <a:off x="7239156" y="1869914"/>
                <a:ext cx="907256" cy="1209675"/>
              </a:xfrm>
              <a:prstGeom prst="rect">
                <a:avLst/>
              </a:prstGeom>
            </p:spPr>
          </p:pic>
          <p:pic>
            <p:nvPicPr>
              <p:cNvPr id="5" name="Picture 4" descr="M:\ResidtlFlyersDecalsBrchrs\2013-changes\web-pdfs-images\checklist-removable-sticker\checklist-removablesticker-100.jpg">
                <a:extLst>
                  <a:ext uri="{FF2B5EF4-FFF2-40B4-BE49-F238E27FC236}">
                    <a16:creationId xmlns:a16="http://schemas.microsoft.com/office/drawing/2014/main" id="{543B002B-2B3A-4D58-BA3A-78C2B32C2B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979" t="10108" r="20282" b="5958"/>
              <a:stretch/>
            </p:blipFill>
            <p:spPr bwMode="auto">
              <a:xfrm rot="2025569">
                <a:off x="7572153" y="3735658"/>
                <a:ext cx="833958" cy="1098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2">
                <a:extLst>
                  <a:ext uri="{FF2B5EF4-FFF2-40B4-BE49-F238E27FC236}">
                    <a16:creationId xmlns:a16="http://schemas.microsoft.com/office/drawing/2014/main" id="{82E4F353-BB25-4362-9D71-CDD4931319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851108" y="3166548"/>
                <a:ext cx="1027701" cy="1329967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3">
                <a:extLst>
                  <a:ext uri="{FF2B5EF4-FFF2-40B4-BE49-F238E27FC236}">
                    <a16:creationId xmlns:a16="http://schemas.microsoft.com/office/drawing/2014/main" id="{6C4F3008-C0F2-4139-AF79-639BC9622E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0501696">
                <a:off x="5892945" y="1283000"/>
                <a:ext cx="1174950" cy="168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8" descr="Trash Only Text Decal">
                <a:extLst>
                  <a:ext uri="{FF2B5EF4-FFF2-40B4-BE49-F238E27FC236}">
                    <a16:creationId xmlns:a16="http://schemas.microsoft.com/office/drawing/2014/main" id="{5FCFB426-6ED7-4B6A-B299-B4AEDC98F7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6527" y="3277000"/>
                <a:ext cx="1428750" cy="381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AC208F0-D7D7-4691-B432-8379214DE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949733">
                <a:off x="1976615" y="4124936"/>
                <a:ext cx="1172081" cy="1633178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B65265A-B94F-47E3-A116-5B08C1609C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09231">
                <a:off x="3973679" y="4165414"/>
                <a:ext cx="1169744" cy="1615121"/>
              </a:xfrm>
              <a:prstGeom prst="rect">
                <a:avLst/>
              </a:prstGeom>
            </p:spPr>
          </p:pic>
          <p:pic>
            <p:nvPicPr>
              <p:cNvPr id="11" name="Picture 2" descr="C:\Users\aarana\Desktop\K-PLQ_skl-poster-liquids-11x17-sept2014_v1.jpg">
                <a:extLst>
                  <a:ext uri="{FF2B5EF4-FFF2-40B4-BE49-F238E27FC236}">
                    <a16:creationId xmlns:a16="http://schemas.microsoft.com/office/drawing/2014/main" id="{A9B8C1F8-EA10-4578-87C5-E89B292389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2301" y="4835562"/>
                <a:ext cx="1062137" cy="160159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34D693D-D405-4A09-88DF-59938C08A4D1}"/>
                </a:ext>
              </a:extLst>
            </p:cNvPr>
            <p:cNvSpPr/>
            <p:nvPr/>
          </p:nvSpPr>
          <p:spPr>
            <a:xfrm rot="20939173">
              <a:off x="1734742" y="5251509"/>
              <a:ext cx="14430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i="1" dirty="0">
                  <a:solidFill>
                    <a:schemeClr val="accent6">
                      <a:lumMod val="75000"/>
                    </a:schemeClr>
                  </a:solidFill>
                </a:rPr>
                <a:t>with organics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674DA71-C3CB-4320-93E4-56BBA13A9AC0}"/>
                </a:ext>
              </a:extLst>
            </p:cNvPr>
            <p:cNvSpPr/>
            <p:nvPr/>
          </p:nvSpPr>
          <p:spPr>
            <a:xfrm rot="672632">
              <a:off x="3299073" y="5272691"/>
              <a:ext cx="17572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i="1" dirty="0">
                  <a:solidFill>
                    <a:schemeClr val="bg1">
                      <a:lumMod val="50000"/>
                    </a:schemeClr>
                  </a:solidFill>
                </a:rPr>
                <a:t>without organics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0F915812-6E04-418A-A748-39BB47DAD069}"/>
              </a:ext>
            </a:extLst>
          </p:cNvPr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Bin Setups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4CDADDD-C873-4BEB-BFFA-D0E2E56D2F72}"/>
              </a:ext>
            </a:extLst>
          </p:cNvPr>
          <p:cNvSpPr txBox="1">
            <a:spLocks/>
          </p:cNvSpPr>
          <p:nvPr/>
        </p:nvSpPr>
        <p:spPr>
          <a:xfrm>
            <a:off x="381000" y="2113046"/>
            <a:ext cx="4191000" cy="6301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800" dirty="0"/>
              <a:t>materials.bwprronline.org</a:t>
            </a:r>
            <a:endParaRPr lang="en-US" sz="2800" b="1" dirty="0"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187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3EAC4-5556-4457-9530-C3F1A4C43BCC}"/>
              </a:ext>
            </a:extLst>
          </p:cNvPr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Bin Setups</a:t>
            </a:r>
          </a:p>
        </p:txBody>
      </p:sp>
      <p:pic>
        <p:nvPicPr>
          <p:cNvPr id="4" name="Picture 3" descr="A picture containing wall, thing, container, indoor&#10;&#10;Description generated with very high confidence">
            <a:extLst>
              <a:ext uri="{FF2B5EF4-FFF2-40B4-BE49-F238E27FC236}">
                <a16:creationId xmlns:a16="http://schemas.microsoft.com/office/drawing/2014/main" id="{07BC5132-7145-4AD9-9D94-AF8379FFB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77" y="381000"/>
            <a:ext cx="2667000" cy="2667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19FCDC-4F9C-4C12-B12D-6A7EB7C1F6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1" b="3342"/>
          <a:stretch/>
        </p:blipFill>
        <p:spPr>
          <a:xfrm>
            <a:off x="4038600" y="761999"/>
            <a:ext cx="4303599" cy="5131777"/>
          </a:xfrm>
          <a:prstGeom prst="rect">
            <a:avLst/>
          </a:prstGeom>
        </p:spPr>
      </p:pic>
      <p:pic>
        <p:nvPicPr>
          <p:cNvPr id="8" name="Picture 7" descr="A sign on the side of a building&#10;&#10;Description generated with high confidence">
            <a:extLst>
              <a:ext uri="{FF2B5EF4-FFF2-40B4-BE49-F238E27FC236}">
                <a16:creationId xmlns:a16="http://schemas.microsoft.com/office/drawing/2014/main" id="{9977C469-5211-4203-BE25-DFD9D1074B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8519" r="20277"/>
          <a:stretch/>
        </p:blipFill>
        <p:spPr>
          <a:xfrm rot="5400000">
            <a:off x="1003128" y="3224651"/>
            <a:ext cx="2700560" cy="263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748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 l="2899" t="15217" r="4058" b="13044"/>
          <a:stretch>
            <a:fillRect/>
          </a:stretch>
        </p:blipFill>
        <p:spPr bwMode="auto">
          <a:xfrm>
            <a:off x="152401" y="4114801"/>
            <a:ext cx="4343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" name="Picture Placeholder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70" b="13071"/>
          <a:stretch>
            <a:fillRect/>
          </a:stretch>
        </p:blipFill>
        <p:spPr>
          <a:xfrm>
            <a:off x="4596534" y="4114800"/>
            <a:ext cx="4347441" cy="2590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82" t="16667" b="7143"/>
          <a:stretch>
            <a:fillRect/>
          </a:stretch>
        </p:blipFill>
        <p:spPr>
          <a:xfrm>
            <a:off x="4572000" y="1524000"/>
            <a:ext cx="4343400" cy="2514600"/>
          </a:xfrm>
          <a:prstGeom prst="rect">
            <a:avLst/>
          </a:prstGeom>
        </p:spPr>
      </p:pic>
      <p:pic>
        <p:nvPicPr>
          <p:cNvPr id="10" name="Picture Placeholder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524000"/>
            <a:ext cx="4343400" cy="2514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95150" y="6248399"/>
            <a:ext cx="2895600" cy="4456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urbside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Set-</a:t>
            </a:r>
            <a:r>
              <a:rPr lang="en-US" sz="2400" b="1" dirty="0">
                <a:latin typeface="+mj-lt"/>
                <a:ea typeface="Roboto" charset="0"/>
                <a:cs typeface="Roboto" charset="0"/>
              </a:rPr>
              <a:t>O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ut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572000" y="3657600"/>
            <a:ext cx="3581400" cy="3742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Designated Storage Space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52400" y="3657600"/>
            <a:ext cx="26670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Dual-Bin Collection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743200" y="76200"/>
            <a:ext cx="4114800" cy="1295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Collection, Storage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&amp; Set-out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40825" y="6324599"/>
            <a:ext cx="3276600" cy="3858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DSNY Pick-Up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</a:t>
            </a:r>
            <a:r>
              <a:rPr lang="en-US" sz="2400" b="1" dirty="0">
                <a:latin typeface="+mj-lt"/>
                <a:ea typeface="Roboto" charset="0"/>
                <a:cs typeface="Roboto" charset="0"/>
              </a:rPr>
              <a:t>S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chedule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02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87"/>
          <a:stretch>
            <a:fillRect/>
          </a:stretch>
        </p:blipFill>
        <p:spPr>
          <a:xfrm>
            <a:off x="6791021" y="304800"/>
            <a:ext cx="2099327" cy="1719359"/>
          </a:xfrm>
          <a:prstGeom prst="rect">
            <a:avLst/>
          </a:prstGeom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 r="8184"/>
          <a:stretch>
            <a:fillRect/>
          </a:stretch>
        </p:blipFill>
        <p:spPr bwMode="auto">
          <a:xfrm>
            <a:off x="144376" y="284744"/>
            <a:ext cx="4267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3_2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0176" y="212878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376" y="39423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 preferRelativeResize="0">
            <a:picLocks noChangeArrowheads="1"/>
          </p:cNvPicPr>
          <p:nvPr/>
        </p:nvPicPr>
        <p:blipFill>
          <a:blip r:embed="rId8" cstate="print"/>
          <a:srcRect l="3289" r="50658" b="50000"/>
          <a:stretch>
            <a:fillRect/>
          </a:stretch>
        </p:blipFill>
        <p:spPr bwMode="auto">
          <a:xfrm>
            <a:off x="4640176" y="212878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_3" descr="clean curbside paper 69.jpg"/>
          <p:cNvPicPr preferRelativeResize="0"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6849976" y="3942344"/>
            <a:ext cx="2103120" cy="1737360"/>
          </a:xfrm>
          <a:prstGeom prst="rect">
            <a:avLst/>
          </a:prstGeom>
          <a:ln cmpd="sng">
            <a:noFill/>
          </a:ln>
        </p:spPr>
      </p:pic>
      <p:pic>
        <p:nvPicPr>
          <p:cNvPr id="12" name="Picture 8_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49976" y="3942344"/>
            <a:ext cx="209550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_1"/>
          <p:cNvPicPr preferRelativeResize="0">
            <a:picLocks noChangeArrowheads="1"/>
          </p:cNvPicPr>
          <p:nvPr/>
        </p:nvPicPr>
        <p:blipFill>
          <a:blip r:embed="rId11" cstate="print"/>
          <a:srcRect l="16491"/>
          <a:stretch>
            <a:fillRect/>
          </a:stretch>
        </p:blipFill>
        <p:spPr bwMode="auto">
          <a:xfrm>
            <a:off x="6849976" y="39423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_3" descr="Clean office collection shredded BTHS.jpg"/>
          <p:cNvPicPr>
            <a:picLocks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4640176" y="3942344"/>
            <a:ext cx="2103120" cy="1737360"/>
          </a:xfrm>
          <a:prstGeom prst="rect">
            <a:avLst/>
          </a:prstGeom>
          <a:ln cmpd="sng">
            <a:noFill/>
          </a:ln>
        </p:spPr>
      </p:pic>
      <p:pic>
        <p:nvPicPr>
          <p:cNvPr id="15" name="Picture 7-2"/>
          <p:cNvPicPr preferRelativeResize="0"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0176" y="39423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_1" descr="Clean classroom collection 69.jpg"/>
          <p:cNvPicPr>
            <a:picLocks/>
          </p:cNvPicPr>
          <p:nvPr/>
        </p:nvPicPr>
        <p:blipFill>
          <a:blip r:embed="rId14" cstate="print">
            <a:lum bright="-10000" contrast="20000"/>
          </a:blip>
          <a:srcRect/>
          <a:stretch>
            <a:fillRect/>
          </a:stretch>
        </p:blipFill>
        <p:spPr>
          <a:xfrm>
            <a:off x="4640176" y="3942344"/>
            <a:ext cx="2103120" cy="1737360"/>
          </a:xfrm>
          <a:prstGeom prst="rect">
            <a:avLst/>
          </a:prstGeom>
          <a:ln cmpd="sng">
            <a:noFill/>
          </a:ln>
        </p:spPr>
      </p:pic>
      <p:pic>
        <p:nvPicPr>
          <p:cNvPr id="17" name="picture 6_3" descr="Clean cafeteria collection 015.jpg"/>
          <p:cNvPicPr>
            <a:picLocks/>
          </p:cNvPicPr>
          <p:nvPr/>
        </p:nvPicPr>
        <p:blipFill>
          <a:blip r:embed="rId15" cstate="print"/>
          <a:srcRect/>
          <a:stretch>
            <a:fillRect/>
          </a:stretch>
        </p:blipFill>
        <p:spPr>
          <a:xfrm>
            <a:off x="2384656" y="3942344"/>
            <a:ext cx="2103120" cy="1737360"/>
          </a:xfrm>
          <a:prstGeom prst="rect">
            <a:avLst/>
          </a:prstGeom>
          <a:ln cmpd="sng">
            <a:noFill/>
          </a:ln>
        </p:spPr>
      </p:pic>
      <p:pic>
        <p:nvPicPr>
          <p:cNvPr id="18" name="Picture 6_2"/>
          <p:cNvPicPr preferRelativeResize="0"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84656" y="39423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_1" descr="Clean classroom bins 015.jpg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>
          <a:xfrm>
            <a:off x="2395389" y="3942344"/>
            <a:ext cx="2092387" cy="1737360"/>
          </a:xfrm>
          <a:prstGeom prst="rect">
            <a:avLst/>
          </a:prstGeom>
          <a:ln w="38100" cmpd="sng">
            <a:noFill/>
          </a:ln>
          <a:effectLst/>
        </p:spPr>
      </p:pic>
      <p:pic>
        <p:nvPicPr>
          <p:cNvPr id="20" name="Picture 4_2"/>
          <p:cNvPicPr preferRelativeResize="0">
            <a:picLocks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49976" y="21135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/>
          <p:cNvPicPr preferRelativeResize="0">
            <a:picLocks noChangeArrowheads="1"/>
          </p:cNvPicPr>
          <p:nvPr/>
        </p:nvPicPr>
        <p:blipFill>
          <a:blip r:embed="rId19" cstate="print"/>
          <a:srcRect t="871" b="15517"/>
          <a:stretch>
            <a:fillRect/>
          </a:stretch>
        </p:blipFill>
        <p:spPr bwMode="auto">
          <a:xfrm>
            <a:off x="6849976" y="21135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"/>
          <p:cNvPicPr preferRelativeResize="0">
            <a:picLocks noChangeArrowheads="1"/>
          </p:cNvPicPr>
          <p:nvPr/>
        </p:nvPicPr>
        <p:blipFill>
          <a:blip r:embed="rId20" cstate="print"/>
          <a:srcRect l="6196" r="7072"/>
          <a:stretch>
            <a:fillRect/>
          </a:stretch>
        </p:blipFill>
        <p:spPr bwMode="auto">
          <a:xfrm>
            <a:off x="4614776" y="284744"/>
            <a:ext cx="210312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Picture Effective Recycling"/>
          <p:cNvSpPr txBox="1"/>
          <p:nvPr/>
        </p:nvSpPr>
        <p:spPr>
          <a:xfrm>
            <a:off x="1143000" y="167640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Picture Zero Waste at your school!</a:t>
            </a:r>
          </a:p>
        </p:txBody>
      </p:sp>
      <p:sp>
        <p:nvSpPr>
          <p:cNvPr id="25" name="Rectangle 8"/>
          <p:cNvSpPr/>
          <p:nvPr/>
        </p:nvSpPr>
        <p:spPr>
          <a:xfrm>
            <a:off x="6849976" y="3942344"/>
            <a:ext cx="2103120" cy="1737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8"/>
          <p:cNvSpPr txBox="1"/>
          <p:nvPr/>
        </p:nvSpPr>
        <p:spPr>
          <a:xfrm>
            <a:off x="6697576" y="5014859"/>
            <a:ext cx="2286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Ready for DSNY collection</a:t>
            </a:r>
          </a:p>
          <a:p>
            <a:pPr algn="r"/>
            <a:endParaRPr lang="en-US" b="1" dirty="0"/>
          </a:p>
        </p:txBody>
      </p:sp>
      <p:sp>
        <p:nvSpPr>
          <p:cNvPr id="27" name="Rectangle 7"/>
          <p:cNvSpPr/>
          <p:nvPr/>
        </p:nvSpPr>
        <p:spPr>
          <a:xfrm>
            <a:off x="4640176" y="3942344"/>
            <a:ext cx="2103120" cy="1737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7"/>
          <p:cNvSpPr txBox="1"/>
          <p:nvPr/>
        </p:nvSpPr>
        <p:spPr>
          <a:xfrm>
            <a:off x="4792576" y="3948059"/>
            <a:ext cx="1981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Picked up and stored by custodians</a:t>
            </a:r>
          </a:p>
          <a:p>
            <a:pPr algn="r"/>
            <a:endParaRPr lang="en-US" dirty="0"/>
          </a:p>
        </p:txBody>
      </p:sp>
      <p:sp>
        <p:nvSpPr>
          <p:cNvPr id="29" name="Rectangle 6"/>
          <p:cNvSpPr/>
          <p:nvPr/>
        </p:nvSpPr>
        <p:spPr>
          <a:xfrm>
            <a:off x="2379576" y="3942344"/>
            <a:ext cx="2103120" cy="1737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6"/>
          <p:cNvSpPr txBox="1"/>
          <p:nvPr/>
        </p:nvSpPr>
        <p:spPr>
          <a:xfrm>
            <a:off x="2430376" y="5014859"/>
            <a:ext cx="2057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Uncontaminated collection</a:t>
            </a:r>
          </a:p>
          <a:p>
            <a:pPr algn="r"/>
            <a:endParaRPr lang="en-US" dirty="0"/>
          </a:p>
        </p:txBody>
      </p:sp>
      <p:sp>
        <p:nvSpPr>
          <p:cNvPr id="31" name="Rectangle 5"/>
          <p:cNvSpPr/>
          <p:nvPr/>
        </p:nvSpPr>
        <p:spPr>
          <a:xfrm>
            <a:off x="144376" y="3942344"/>
            <a:ext cx="2103120" cy="17373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5"/>
          <p:cNvSpPr txBox="1"/>
          <p:nvPr/>
        </p:nvSpPr>
        <p:spPr>
          <a:xfrm>
            <a:off x="-84224" y="5034915"/>
            <a:ext cx="2362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Helping &amp; learning from each other</a:t>
            </a:r>
          </a:p>
          <a:p>
            <a:pPr algn="r"/>
            <a:endParaRPr lang="en-US" dirty="0"/>
          </a:p>
        </p:txBody>
      </p:sp>
      <p:sp>
        <p:nvSpPr>
          <p:cNvPr id="33" name="Rectangle 4"/>
          <p:cNvSpPr/>
          <p:nvPr/>
        </p:nvSpPr>
        <p:spPr>
          <a:xfrm>
            <a:off x="6849976" y="2113544"/>
            <a:ext cx="2103120" cy="17373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4"/>
          <p:cNvSpPr txBox="1"/>
          <p:nvPr/>
        </p:nvSpPr>
        <p:spPr>
          <a:xfrm>
            <a:off x="6697576" y="2723144"/>
            <a:ext cx="2286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Students and staff correctly sorting</a:t>
            </a:r>
          </a:p>
          <a:p>
            <a:pPr algn="r"/>
            <a:endParaRPr lang="en-US" dirty="0"/>
          </a:p>
        </p:txBody>
      </p:sp>
      <p:sp>
        <p:nvSpPr>
          <p:cNvPr id="35" name="Rectangle 3"/>
          <p:cNvSpPr/>
          <p:nvPr/>
        </p:nvSpPr>
        <p:spPr>
          <a:xfrm>
            <a:off x="4640176" y="2128784"/>
            <a:ext cx="2103120" cy="17373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"/>
          <p:cNvSpPr txBox="1"/>
          <p:nvPr/>
        </p:nvSpPr>
        <p:spPr>
          <a:xfrm>
            <a:off x="4563976" y="3186059"/>
            <a:ext cx="2209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Know what </a:t>
            </a:r>
          </a:p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goes where</a:t>
            </a:r>
          </a:p>
          <a:p>
            <a:pPr algn="r"/>
            <a:endParaRPr lang="en-US" dirty="0"/>
          </a:p>
        </p:txBody>
      </p:sp>
      <p:sp>
        <p:nvSpPr>
          <p:cNvPr id="37" name="Rectangle 2"/>
          <p:cNvSpPr/>
          <p:nvPr/>
        </p:nvSpPr>
        <p:spPr>
          <a:xfrm>
            <a:off x="6794326" y="304800"/>
            <a:ext cx="2103120" cy="173736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C71B6"/>
              </a:solidFill>
            </a:endParaRPr>
          </a:p>
        </p:txBody>
      </p:sp>
      <p:sp>
        <p:nvSpPr>
          <p:cNvPr id="38" name="TextBox 2"/>
          <p:cNvSpPr txBox="1"/>
          <p:nvPr/>
        </p:nvSpPr>
        <p:spPr>
          <a:xfrm>
            <a:off x="7002376" y="1351544"/>
            <a:ext cx="1981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Stations in public spaces</a:t>
            </a:r>
          </a:p>
          <a:p>
            <a:pPr algn="r"/>
            <a:endParaRPr lang="en-US" dirty="0"/>
          </a:p>
        </p:txBody>
      </p:sp>
      <p:sp>
        <p:nvSpPr>
          <p:cNvPr id="39" name="Rectangle 1"/>
          <p:cNvSpPr/>
          <p:nvPr/>
        </p:nvSpPr>
        <p:spPr>
          <a:xfrm>
            <a:off x="4614776" y="284744"/>
            <a:ext cx="2103120" cy="173736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1"/>
          <p:cNvSpPr txBox="1"/>
          <p:nvPr/>
        </p:nvSpPr>
        <p:spPr>
          <a:xfrm>
            <a:off x="4716376" y="284744"/>
            <a:ext cx="1981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Bins labeled and kept together in all classrooms and offices</a:t>
            </a:r>
          </a:p>
          <a:p>
            <a:pPr algn="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85800" y="2247378"/>
            <a:ext cx="7924800" cy="1600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>
                <a:latin typeface="+mj-lt"/>
                <a:ea typeface="Roboto" charset="0"/>
                <a:cs typeface="Roboto" charset="0"/>
              </a:rPr>
              <a:t>Why does waste matter?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685800" y="685800"/>
            <a:ext cx="2590800" cy="1469517"/>
            <a:chOff x="685800" y="685800"/>
            <a:chExt cx="2590800" cy="1469517"/>
          </a:xfrm>
        </p:grpSpPr>
        <p:pic>
          <p:nvPicPr>
            <p:cNvPr id="9" name="Picture 10" descr="https://s.yimg.com/ny/api/res/1.2/lVVfBui7ZBPI_roZIrloyw--/YXBwaWQ9aGlnaGxhbmRlcjtzbT0xO3c9ODAwO2lsPXBsYW5l/http:/media.zenfs.com/en_us/News/afp.com/Part-PAR-Par8282604-1-1-0.jp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lum bright="20000"/>
            </a:blip>
            <a:srcRect/>
            <a:stretch>
              <a:fillRect/>
            </a:stretch>
          </p:blipFill>
          <p:spPr bwMode="auto">
            <a:xfrm>
              <a:off x="685800" y="685800"/>
              <a:ext cx="2590800" cy="1469517"/>
            </a:xfrm>
            <a:prstGeom prst="rect">
              <a:avLst/>
            </a:prstGeom>
            <a:noFill/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685800" y="914400"/>
              <a:ext cx="2590800" cy="9906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Landfills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Climate Change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76600" y="685800"/>
            <a:ext cx="2687320" cy="1484195"/>
            <a:chOff x="3276600" y="685800"/>
            <a:chExt cx="2687320" cy="1484195"/>
          </a:xfrm>
        </p:grpSpPr>
        <p:pic>
          <p:nvPicPr>
            <p:cNvPr id="40961" name="Picture 1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20000"/>
            </a:blip>
            <a:srcRect/>
            <a:stretch>
              <a:fillRect/>
            </a:stretch>
          </p:blipFill>
          <p:spPr bwMode="auto">
            <a:xfrm>
              <a:off x="3373120" y="726440"/>
              <a:ext cx="2590800" cy="144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itle 1"/>
            <p:cNvSpPr txBox="1">
              <a:spLocks/>
            </p:cNvSpPr>
            <p:nvPr/>
          </p:nvSpPr>
          <p:spPr>
            <a:xfrm>
              <a:off x="3276600" y="685800"/>
              <a:ext cx="2590800" cy="1447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+mj-lt"/>
                  <a:ea typeface="Roboto" charset="0"/>
                  <a:cs typeface="Roboto" charset="0"/>
                </a:rPr>
                <a:t>$$$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Jobs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52800" y="3962400"/>
            <a:ext cx="2590800" cy="1600200"/>
            <a:chOff x="3352800" y="3962400"/>
            <a:chExt cx="2590800" cy="1600200"/>
          </a:xfrm>
        </p:grpSpPr>
        <p:pic>
          <p:nvPicPr>
            <p:cNvPr id="28" name="Picture 2" descr="http://wiki.wodgotham.com/images/5/53/Seal_of_New_York_City.jp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40000"/>
            </a:blip>
            <a:srcRect/>
            <a:stretch>
              <a:fillRect/>
            </a:stretch>
          </p:blipFill>
          <p:spPr bwMode="auto">
            <a:xfrm>
              <a:off x="3810000" y="3962400"/>
              <a:ext cx="1608240" cy="1600200"/>
            </a:xfrm>
            <a:prstGeom prst="rect">
              <a:avLst/>
            </a:prstGeom>
            <a:noFill/>
          </p:spPr>
        </p:pic>
        <p:sp>
          <p:nvSpPr>
            <p:cNvPr id="15" name="Title 1"/>
            <p:cNvSpPr txBox="1">
              <a:spLocks/>
            </p:cNvSpPr>
            <p:nvPr/>
          </p:nvSpPr>
          <p:spPr>
            <a:xfrm>
              <a:off x="3352800" y="3962400"/>
              <a:ext cx="2590800" cy="1447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+mj-lt"/>
                  <a:ea typeface="Roboto" charset="0"/>
                  <a:cs typeface="Roboto" charset="0"/>
                </a:rPr>
                <a:t>It’s the Law!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019800" y="685800"/>
            <a:ext cx="2590800" cy="1485900"/>
            <a:chOff x="6019800" y="685800"/>
            <a:chExt cx="2590800" cy="1485900"/>
          </a:xfrm>
        </p:grpSpPr>
        <p:pic>
          <p:nvPicPr>
            <p:cNvPr id="66" name="Picture 7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324600" y="685800"/>
              <a:ext cx="1981200" cy="148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6019800" y="685800"/>
              <a:ext cx="2590800" cy="1447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Environmental Justice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84334" y="3962400"/>
            <a:ext cx="2726266" cy="1533525"/>
            <a:chOff x="5884334" y="3962400"/>
            <a:chExt cx="2726266" cy="1533525"/>
          </a:xfrm>
        </p:grpSpPr>
        <p:pic>
          <p:nvPicPr>
            <p:cNvPr id="30" name="Picture 12" descr="http://i.vimeocdn.com/video/554630673_1280x720.jp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lum bright="30000"/>
            </a:blip>
            <a:srcRect/>
            <a:stretch>
              <a:fillRect/>
            </a:stretch>
          </p:blipFill>
          <p:spPr bwMode="auto">
            <a:xfrm>
              <a:off x="5884334" y="3962400"/>
              <a:ext cx="2726266" cy="1533525"/>
            </a:xfrm>
            <a:prstGeom prst="rect">
              <a:avLst/>
            </a:prstGeom>
            <a:noFill/>
          </p:spPr>
        </p:pic>
        <p:sp>
          <p:nvSpPr>
            <p:cNvPr id="17" name="Title 1"/>
            <p:cNvSpPr txBox="1">
              <a:spLocks/>
            </p:cNvSpPr>
            <p:nvPr/>
          </p:nvSpPr>
          <p:spPr>
            <a:xfrm>
              <a:off x="6019800" y="3962400"/>
              <a:ext cx="2590800" cy="1447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Cleanliness &amp;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/>
                  </a:solidFill>
                  <a:latin typeface="+mj-lt"/>
                  <a:ea typeface="Roboto" charset="0"/>
                  <a:cs typeface="Roboto" charset="0"/>
                </a:rPr>
                <a:t>Public Health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85800" y="3962400"/>
            <a:ext cx="2637117" cy="1663193"/>
            <a:chOff x="685800" y="3962400"/>
            <a:chExt cx="2637117" cy="1663193"/>
          </a:xfrm>
        </p:grpSpPr>
        <p:grpSp>
          <p:nvGrpSpPr>
            <p:cNvPr id="23" name="Group 22"/>
            <p:cNvGrpSpPr/>
            <p:nvPr/>
          </p:nvGrpSpPr>
          <p:grpSpPr>
            <a:xfrm>
              <a:off x="762000" y="4038600"/>
              <a:ext cx="2560917" cy="1586993"/>
              <a:chOff x="1752600" y="1066925"/>
              <a:chExt cx="6828117" cy="4231365"/>
            </a:xfrm>
          </p:grpSpPr>
          <p:pic>
            <p:nvPicPr>
              <p:cNvPr id="24" name="Picture 23" descr="pine1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lum bright="20000"/>
              </a:blip>
              <a:srcRect l="26829"/>
              <a:stretch>
                <a:fillRect/>
              </a:stretch>
            </p:blipFill>
            <p:spPr>
              <a:xfrm>
                <a:off x="1752600" y="1371600"/>
                <a:ext cx="2286000" cy="3124200"/>
              </a:xfrm>
              <a:prstGeom prst="rect">
                <a:avLst/>
              </a:prstGeom>
            </p:spPr>
          </p:pic>
          <p:pic>
            <p:nvPicPr>
              <p:cNvPr id="25" name="Picture 24" descr="bauxite.jpg"/>
              <p:cNvPicPr>
                <a:picLocks noChangeAspect="1"/>
              </p:cNvPicPr>
              <p:nvPr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lum bright="20000"/>
              </a:blip>
              <a:stretch>
                <a:fillRect/>
              </a:stretch>
            </p:blipFill>
            <p:spPr>
              <a:xfrm rot="17487306">
                <a:off x="3108375" y="3163376"/>
                <a:ext cx="2364828" cy="1905000"/>
              </a:xfrm>
              <a:prstGeom prst="rect">
                <a:avLst/>
              </a:prstGeom>
            </p:spPr>
          </p:pic>
          <p:pic>
            <p:nvPicPr>
              <p:cNvPr id="26" name="Picture 25" descr="iron.png"/>
              <p:cNvPicPr>
                <a:picLocks noChangeAspect="1"/>
              </p:cNvPicPr>
              <p:nvPr/>
            </p:nvPicPr>
            <p:blipFill>
              <a:blip r:embed="rId10" cstate="email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lum bright="20000"/>
              </a:blip>
              <a:stretch>
                <a:fillRect/>
              </a:stretch>
            </p:blipFill>
            <p:spPr>
              <a:xfrm rot="2363066">
                <a:off x="2912978" y="1066925"/>
                <a:ext cx="2423841" cy="1402629"/>
              </a:xfrm>
              <a:prstGeom prst="rect">
                <a:avLst/>
              </a:prstGeom>
            </p:spPr>
          </p:pic>
          <p:pic>
            <p:nvPicPr>
              <p:cNvPr id="27" name="Picture 26" descr="petroleum.jpg"/>
              <p:cNvPicPr>
                <a:picLocks noChangeAspect="1"/>
              </p:cNvPicPr>
              <p:nvPr/>
            </p:nvPicPr>
            <p:blipFill>
              <a:blip r:embed="rId1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lum bright="20000"/>
              </a:blip>
              <a:srcRect l="4891" r="4135"/>
              <a:stretch>
                <a:fillRect/>
              </a:stretch>
            </p:blipFill>
            <p:spPr>
              <a:xfrm>
                <a:off x="5334000" y="2133600"/>
                <a:ext cx="3246717" cy="2362200"/>
              </a:xfrm>
              <a:prstGeom prst="rect">
                <a:avLst/>
              </a:prstGeom>
            </p:spPr>
          </p:pic>
        </p:grpSp>
        <p:sp>
          <p:nvSpPr>
            <p:cNvPr id="14" name="Title 1"/>
            <p:cNvSpPr txBox="1">
              <a:spLocks/>
            </p:cNvSpPr>
            <p:nvPr/>
          </p:nvSpPr>
          <p:spPr>
            <a:xfrm>
              <a:off x="685800" y="3962400"/>
              <a:ext cx="2590800" cy="1447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Roboto" charset="0"/>
                  <a:cs typeface="Roboto" charset="0"/>
                </a:rPr>
                <a:t>Natural Resources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4572000" y="457200"/>
            <a:ext cx="4257974" cy="2667000"/>
            <a:chOff x="4572000" y="457200"/>
            <a:chExt cx="4257974" cy="2667000"/>
          </a:xfrm>
        </p:grpSpPr>
        <p:pic>
          <p:nvPicPr>
            <p:cNvPr id="11" name="Mine 2.jpg" descr="/Users/jackiejunttonen/Desktop/PS 16/Natural Resources/Mine 2.jpg"/>
            <p:cNvPicPr>
              <a:picLocks noChangeAspect="1"/>
            </p:cNvPicPr>
            <p:nvPr/>
          </p:nvPicPr>
          <p:blipFill>
            <a:blip r:embed="rId3" r:link="rId4" cstate="print">
              <a:lum bright="-10000"/>
            </a:blip>
            <a:srcRect l="5296" t="10453" r="5480"/>
            <a:stretch>
              <a:fillRect/>
            </a:stretch>
          </p:blipFill>
          <p:spPr>
            <a:xfrm>
              <a:off x="4572000" y="457200"/>
              <a:ext cx="4257974" cy="2667000"/>
            </a:xfrm>
            <a:prstGeom prst="rect">
              <a:avLst/>
            </a:prstGeom>
          </p:spPr>
        </p:pic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4572000" y="540603"/>
              <a:ext cx="270699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t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Mined!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>
          <a:xfrm>
            <a:off x="1219200" y="99060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5105400" y="685800"/>
            <a:ext cx="3228085" cy="2457719"/>
            <a:chOff x="5030185" y="760233"/>
            <a:chExt cx="3228085" cy="2457719"/>
          </a:xfrm>
        </p:grpSpPr>
        <p:pic>
          <p:nvPicPr>
            <p:cNvPr id="28" name="Picture 27" descr="bauxite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7487306">
              <a:off x="6440863" y="955954"/>
              <a:ext cx="2013128" cy="1621686"/>
            </a:xfrm>
            <a:prstGeom prst="rect">
              <a:avLst/>
            </a:prstGeom>
          </p:spPr>
        </p:pic>
        <p:pic>
          <p:nvPicPr>
            <p:cNvPr id="30" name="Picture 29" descr="iron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rot="17750747">
              <a:off x="4519579" y="1304717"/>
              <a:ext cx="2423841" cy="1402629"/>
            </a:xfrm>
            <a:prstGeom prst="rect">
              <a:avLst/>
            </a:prstGeom>
          </p:spPr>
        </p:pic>
      </p:grpSp>
      <p:grpSp>
        <p:nvGrpSpPr>
          <p:cNvPr id="4" name="Group 38"/>
          <p:cNvGrpSpPr/>
          <p:nvPr/>
        </p:nvGrpSpPr>
        <p:grpSpPr>
          <a:xfrm>
            <a:off x="228600" y="457200"/>
            <a:ext cx="4267200" cy="2666999"/>
            <a:chOff x="228600" y="457200"/>
            <a:chExt cx="4267200" cy="2666999"/>
          </a:xfrm>
        </p:grpSpPr>
        <p:pic>
          <p:nvPicPr>
            <p:cNvPr id="16" name="Deforestation - 1.png" descr="/Users/jackiejunttonen/Desktop/PS 16/Man Made Products/Deforestation - 1.png"/>
            <p:cNvPicPr>
              <a:picLocks noChangeAspect="1"/>
            </p:cNvPicPr>
            <p:nvPr/>
          </p:nvPicPr>
          <p:blipFill>
            <a:blip r:embed="rId7" r:link="rId8" cstate="print"/>
            <a:srcRect l="2094" t="19048" r="2371" b="608"/>
            <a:stretch>
              <a:fillRect/>
            </a:stretch>
          </p:blipFill>
          <p:spPr>
            <a:xfrm>
              <a:off x="245270" y="457200"/>
              <a:ext cx="4250530" cy="2666999"/>
            </a:xfrm>
            <a:prstGeom prst="rect">
              <a:avLst/>
            </a:prstGeom>
          </p:spPr>
        </p:pic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228600" y="457200"/>
              <a:ext cx="270699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t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Logged!</a:t>
              </a:r>
            </a:p>
          </p:txBody>
        </p:sp>
      </p:grpSp>
      <p:grpSp>
        <p:nvGrpSpPr>
          <p:cNvPr id="5" name="Group 41"/>
          <p:cNvGrpSpPr/>
          <p:nvPr/>
        </p:nvGrpSpPr>
        <p:grpSpPr>
          <a:xfrm>
            <a:off x="4572000" y="3124200"/>
            <a:ext cx="4250532" cy="2743200"/>
            <a:chOff x="4572000" y="3124200"/>
            <a:chExt cx="4250532" cy="2743200"/>
          </a:xfrm>
        </p:grpSpPr>
        <p:pic>
          <p:nvPicPr>
            <p:cNvPr id="24" name="Silica Sand - 2.png" descr="/Users/jackiejunttonen/Desktop/PS 16/Man Made Products Petroleum/Silica Sand - 2.png"/>
            <p:cNvPicPr>
              <a:picLocks noChangeAspect="1"/>
            </p:cNvPicPr>
            <p:nvPr/>
          </p:nvPicPr>
          <p:blipFill>
            <a:blip r:embed="rId9" r:link="rId10" cstate="print"/>
            <a:srcRect t="5381" r="1923" b="8520"/>
            <a:stretch>
              <a:fillRect/>
            </a:stretch>
          </p:blipFill>
          <p:spPr>
            <a:xfrm>
              <a:off x="4572000" y="3200400"/>
              <a:ext cx="4250532" cy="2667000"/>
            </a:xfrm>
            <a:prstGeom prst="rect">
              <a:avLst/>
            </a:prstGeom>
          </p:spPr>
        </p:pic>
        <p:sp>
          <p:nvSpPr>
            <p:cNvPr id="33" name="Rectangle 5"/>
            <p:cNvSpPr>
              <a:spLocks noChangeArrowheads="1"/>
            </p:cNvSpPr>
            <p:nvPr/>
          </p:nvSpPr>
          <p:spPr bwMode="auto">
            <a:xfrm>
              <a:off x="4572000" y="3124200"/>
              <a:ext cx="35814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t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Extracted!</a:t>
              </a:r>
            </a:p>
          </p:txBody>
        </p:sp>
      </p:grpSp>
      <p:grpSp>
        <p:nvGrpSpPr>
          <p:cNvPr id="6" name="Group 40"/>
          <p:cNvGrpSpPr/>
          <p:nvPr/>
        </p:nvGrpSpPr>
        <p:grpSpPr>
          <a:xfrm>
            <a:off x="245267" y="3200399"/>
            <a:ext cx="4250533" cy="2667001"/>
            <a:chOff x="245267" y="3200399"/>
            <a:chExt cx="4250533" cy="2667001"/>
          </a:xfrm>
        </p:grpSpPr>
        <p:pic>
          <p:nvPicPr>
            <p:cNvPr id="13" name="Ocean Oil Rig - day.png" descr="/Users/jackiejunttonen/Desktop/WORK - GrowNYC - Recycling Champions Program/RCP - PRESENTATION IMAGES GRAPHICS/RCP - PRESENTATIONS - IMAGES from SCREEN GRABS/Screen Shots - Natural Resources/Ocean Oil Rig - day.png"/>
            <p:cNvPicPr>
              <a:picLocks noChangeAspect="1"/>
            </p:cNvPicPr>
            <p:nvPr/>
          </p:nvPicPr>
          <p:blipFill>
            <a:blip r:embed="rId11" r:link="rId12" cstate="print"/>
            <a:srcRect l="3704" r="1852" b="8774"/>
            <a:stretch>
              <a:fillRect/>
            </a:stretch>
          </p:blipFill>
          <p:spPr>
            <a:xfrm>
              <a:off x="245267" y="3200399"/>
              <a:ext cx="4250533" cy="2667001"/>
            </a:xfrm>
            <a:prstGeom prst="rect">
              <a:avLst/>
            </a:prstGeom>
          </p:spPr>
        </p:pic>
        <p:sp>
          <p:nvSpPr>
            <p:cNvPr id="34" name="Rectangle 5"/>
            <p:cNvSpPr>
              <a:spLocks noChangeArrowheads="1"/>
            </p:cNvSpPr>
            <p:nvPr/>
          </p:nvSpPr>
          <p:spPr bwMode="auto">
            <a:xfrm>
              <a:off x="304800" y="3200400"/>
              <a:ext cx="25908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t">
              <a:spAutoFit/>
            </a:bodyPr>
            <a:lstStyle/>
            <a:p>
              <a:r>
                <a:rPr lang="en-US" sz="4800" b="1" dirty="0">
                  <a:solidFill>
                    <a:schemeClr val="bg1"/>
                  </a:solidFill>
                </a:rPr>
                <a:t>Drilled!</a:t>
              </a:r>
            </a:p>
          </p:txBody>
        </p:sp>
      </p:grpSp>
      <p:grpSp>
        <p:nvGrpSpPr>
          <p:cNvPr id="7" name="Group 35"/>
          <p:cNvGrpSpPr/>
          <p:nvPr/>
        </p:nvGrpSpPr>
        <p:grpSpPr>
          <a:xfrm>
            <a:off x="375138" y="685800"/>
            <a:ext cx="4015155" cy="2340428"/>
            <a:chOff x="375138" y="685800"/>
            <a:chExt cx="4015155" cy="2340428"/>
          </a:xfrm>
        </p:grpSpPr>
        <p:pic>
          <p:nvPicPr>
            <p:cNvPr id="21506" name="Picture 2" descr="Image result for trees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514" t="7433" r="6422" b="15265"/>
            <a:stretch>
              <a:fillRect/>
            </a:stretch>
          </p:blipFill>
          <p:spPr bwMode="auto">
            <a:xfrm>
              <a:off x="375138" y="685800"/>
              <a:ext cx="2520462" cy="2340428"/>
            </a:xfrm>
            <a:prstGeom prst="rect">
              <a:avLst/>
            </a:prstGeom>
            <a:noFill/>
          </p:spPr>
        </p:pic>
        <p:pic>
          <p:nvPicPr>
            <p:cNvPr id="35" name="Picture 2" descr="Image result for trees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514" t="7433" r="6422" b="15265"/>
            <a:stretch>
              <a:fillRect/>
            </a:stretch>
          </p:blipFill>
          <p:spPr bwMode="auto">
            <a:xfrm>
              <a:off x="2362200" y="990600"/>
              <a:ext cx="2028093" cy="1883229"/>
            </a:xfrm>
            <a:prstGeom prst="rect">
              <a:avLst/>
            </a:prstGeom>
            <a:noFill/>
          </p:spPr>
        </p:pic>
      </p:grpSp>
      <p:pic>
        <p:nvPicPr>
          <p:cNvPr id="37" name="Picture 36" descr="petroleum.jpg"/>
          <p:cNvPicPr>
            <a:picLocks noChangeAspect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91" r="4135"/>
          <a:stretch>
            <a:fillRect/>
          </a:stretch>
        </p:blipFill>
        <p:spPr>
          <a:xfrm>
            <a:off x="990600" y="3352800"/>
            <a:ext cx="3246717" cy="2362200"/>
          </a:xfrm>
          <a:prstGeom prst="rect">
            <a:avLst/>
          </a:prstGeom>
        </p:spPr>
      </p:pic>
      <p:pic>
        <p:nvPicPr>
          <p:cNvPr id="21508" name="Picture 4" descr="Image result for sand"/>
          <p:cNvPicPr>
            <a:picLocks noChangeAspect="1" noChangeArrowheads="1"/>
          </p:cNvPicPr>
          <p:nvPr/>
        </p:nvPicPr>
        <p:blipFill>
          <a:blip r:embed="rId16" cstate="print"/>
          <a:srcRect l="6954" t="9100" r="2644" b="7485"/>
          <a:stretch>
            <a:fillRect/>
          </a:stretch>
        </p:blipFill>
        <p:spPr bwMode="auto">
          <a:xfrm>
            <a:off x="4572001" y="3505200"/>
            <a:ext cx="4199312" cy="2220790"/>
          </a:xfrm>
          <a:prstGeom prst="rect">
            <a:avLst/>
          </a:prstGeom>
          <a:noFill/>
        </p:spPr>
      </p:pic>
      <p:grpSp>
        <p:nvGrpSpPr>
          <p:cNvPr id="8" name="Group 29"/>
          <p:cNvGrpSpPr/>
          <p:nvPr/>
        </p:nvGrpSpPr>
        <p:grpSpPr>
          <a:xfrm>
            <a:off x="119790" y="457199"/>
            <a:ext cx="4376010" cy="2743201"/>
            <a:chOff x="348390" y="838199"/>
            <a:chExt cx="4376010" cy="2412670"/>
          </a:xfrm>
        </p:grpSpPr>
        <p:pic>
          <p:nvPicPr>
            <p:cNvPr id="26" name="Picture 25" descr="stack-of-colored-paper-Stack-of-Colored-Paper.png"/>
            <p:cNvPicPr>
              <a:picLocks noChangeAspect="1"/>
            </p:cNvPicPr>
            <p:nvPr/>
          </p:nvPicPr>
          <p:blipFill>
            <a:blip r:embed="rId17" cstate="email"/>
            <a:srcRect l="5768" r="19252"/>
            <a:stretch>
              <a:fillRect/>
            </a:stretch>
          </p:blipFill>
          <p:spPr>
            <a:xfrm>
              <a:off x="348390" y="838200"/>
              <a:ext cx="2112712" cy="2412669"/>
            </a:xfrm>
            <a:prstGeom prst="rect">
              <a:avLst/>
            </a:prstGeom>
          </p:spPr>
        </p:pic>
        <p:pic>
          <p:nvPicPr>
            <p:cNvPr id="39940" name="Picture 4" descr="Image result for paper bags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2438400" y="838199"/>
              <a:ext cx="2286000" cy="2412670"/>
            </a:xfrm>
            <a:prstGeom prst="rect">
              <a:avLst/>
            </a:prstGeom>
            <a:noFill/>
          </p:spPr>
        </p:pic>
      </p:grpSp>
      <p:grpSp>
        <p:nvGrpSpPr>
          <p:cNvPr id="9" name="Group 32"/>
          <p:cNvGrpSpPr/>
          <p:nvPr/>
        </p:nvGrpSpPr>
        <p:grpSpPr>
          <a:xfrm>
            <a:off x="4572000" y="381000"/>
            <a:ext cx="4343401" cy="2789769"/>
            <a:chOff x="4516475" y="228600"/>
            <a:chExt cx="4239218" cy="2942169"/>
          </a:xfrm>
        </p:grpSpPr>
        <p:pic>
          <p:nvPicPr>
            <p:cNvPr id="39944" name="Picture 8" descr="Image result for aluminum can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6747643" y="381000"/>
              <a:ext cx="2008050" cy="2743200"/>
            </a:xfrm>
            <a:prstGeom prst="rect">
              <a:avLst/>
            </a:prstGeom>
            <a:noFill/>
          </p:spPr>
        </p:pic>
        <p:pic>
          <p:nvPicPr>
            <p:cNvPr id="39946" name="Picture 10" descr="Image result for tin can"/>
            <p:cNvPicPr>
              <a:picLocks noChangeAspect="1" noChangeArrowheads="1"/>
            </p:cNvPicPr>
            <p:nvPr/>
          </p:nvPicPr>
          <p:blipFill>
            <a:blip r:embed="rId20" cstate="print"/>
            <a:srcRect t="5280" r="15497" b="7848"/>
            <a:stretch>
              <a:fillRect/>
            </a:stretch>
          </p:blipFill>
          <p:spPr bwMode="auto">
            <a:xfrm>
              <a:off x="4516475" y="228600"/>
              <a:ext cx="2305539" cy="2942169"/>
            </a:xfrm>
            <a:prstGeom prst="rect">
              <a:avLst/>
            </a:prstGeom>
            <a:noFill/>
          </p:spPr>
        </p:pic>
      </p:grpSp>
      <p:grpSp>
        <p:nvGrpSpPr>
          <p:cNvPr id="10" name="Group 33"/>
          <p:cNvGrpSpPr/>
          <p:nvPr/>
        </p:nvGrpSpPr>
        <p:grpSpPr>
          <a:xfrm>
            <a:off x="228600" y="3200400"/>
            <a:ext cx="4267200" cy="2713503"/>
            <a:chOff x="533400" y="3352799"/>
            <a:chExt cx="4267200" cy="2713503"/>
          </a:xfrm>
        </p:grpSpPr>
        <p:pic>
          <p:nvPicPr>
            <p:cNvPr id="29" name="Picture 28" descr="reusing-plastic-bottle.jpg"/>
            <p:cNvPicPr>
              <a:picLocks noChangeAspect="1"/>
            </p:cNvPicPr>
            <p:nvPr/>
          </p:nvPicPr>
          <p:blipFill>
            <a:blip r:embed="rId21" cstate="email"/>
            <a:srcRect l="18182"/>
            <a:stretch>
              <a:fillRect/>
            </a:stretch>
          </p:blipFill>
          <p:spPr>
            <a:xfrm>
              <a:off x="533400" y="3352800"/>
              <a:ext cx="1371599" cy="2666999"/>
            </a:xfrm>
            <a:prstGeom prst="rect">
              <a:avLst/>
            </a:prstGeom>
          </p:spPr>
        </p:pic>
        <p:pic>
          <p:nvPicPr>
            <p:cNvPr id="39938" name="Picture 2" descr="Image result for plastic bags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794181" y="3352799"/>
              <a:ext cx="3006419" cy="2713503"/>
            </a:xfrm>
            <a:prstGeom prst="rect">
              <a:avLst/>
            </a:prstGeom>
            <a:noFill/>
          </p:spPr>
        </p:pic>
      </p:grpSp>
      <p:pic>
        <p:nvPicPr>
          <p:cNvPr id="39942" name="Picture 6" descr="Image result for glass bottles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495800" y="3200400"/>
            <a:ext cx="4419600" cy="2751626"/>
          </a:xfrm>
          <a:prstGeom prst="rect">
            <a:avLst/>
          </a:prstGeom>
          <a:noFill/>
        </p:spPr>
      </p:pic>
      <p:sp>
        <p:nvSpPr>
          <p:cNvPr id="3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Natural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Resources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6" name="Picture 10" descr="https://s.yimg.com/ny/api/res/1.2/lVVfBui7ZBPI_roZIrloyw--/YXBwaWQ9aGlnaGxhbmRlcjtzbT0xO3c9ODAwO2lsPXBsYW5l/http:/media.zenfs.com/en_us/News/afp.com/Part-PAR-Par8282604-1-1-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723899"/>
            <a:ext cx="7620000" cy="5067301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Landfills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4800" y="304800"/>
            <a:ext cx="2590800" cy="990600"/>
          </a:xfrm>
          <a:prstGeom prst="rect">
            <a:avLst/>
          </a:prstGeom>
          <a:solidFill>
            <a:srgbClr val="F79646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Greenhouse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Gas Emissions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cxnSp>
        <p:nvCxnSpPr>
          <p:cNvPr id="12" name="Curved Connector 11"/>
          <p:cNvCxnSpPr/>
          <p:nvPr/>
        </p:nvCxnSpPr>
        <p:spPr>
          <a:xfrm rot="16200000" flipV="1">
            <a:off x="694963" y="1837963"/>
            <a:ext cx="1658075" cy="609600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1"/>
          <p:cNvCxnSpPr/>
          <p:nvPr/>
        </p:nvCxnSpPr>
        <p:spPr>
          <a:xfrm rot="16200000" flipV="1">
            <a:off x="1037863" y="1876063"/>
            <a:ext cx="1658075" cy="533400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11"/>
          <p:cNvCxnSpPr/>
          <p:nvPr/>
        </p:nvCxnSpPr>
        <p:spPr>
          <a:xfrm rot="16200000" flipV="1">
            <a:off x="1418864" y="1876063"/>
            <a:ext cx="1658075" cy="533399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6241650" y="5643625"/>
            <a:ext cx="2590800" cy="99060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Toxic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contents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cxnSp>
        <p:nvCxnSpPr>
          <p:cNvPr id="49" name="Curved Connector 11"/>
          <p:cNvCxnSpPr/>
          <p:nvPr/>
        </p:nvCxnSpPr>
        <p:spPr>
          <a:xfrm rot="16200000" flipH="1">
            <a:off x="7010400" y="4611550"/>
            <a:ext cx="1447800" cy="533400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1"/>
          <p:cNvCxnSpPr/>
          <p:nvPr/>
        </p:nvCxnSpPr>
        <p:spPr>
          <a:xfrm rot="16200000" flipH="1">
            <a:off x="6629400" y="4611550"/>
            <a:ext cx="1447800" cy="533400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11"/>
          <p:cNvCxnSpPr/>
          <p:nvPr/>
        </p:nvCxnSpPr>
        <p:spPr>
          <a:xfrm rot="16200000" flipH="1">
            <a:off x="6172200" y="4611550"/>
            <a:ext cx="1447800" cy="533400"/>
          </a:xfrm>
          <a:prstGeom prst="curvedConnector3">
            <a:avLst>
              <a:gd name="adj1" fmla="val 50000"/>
            </a:avLst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00F65D-C220-4E33-A634-3ED793276509}"/>
              </a:ext>
            </a:extLst>
          </p:cNvPr>
          <p:cNvSpPr/>
          <p:nvPr/>
        </p:nvSpPr>
        <p:spPr>
          <a:xfrm>
            <a:off x="533400" y="463038"/>
            <a:ext cx="7924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Calibri" pitchFamily="34" charset="0"/>
              </a:rPr>
              <a:t>Take a look at the items on your table. </a:t>
            </a:r>
          </a:p>
          <a:p>
            <a:endParaRPr lang="en-US" sz="3200" b="1" dirty="0">
              <a:latin typeface="Calibri" pitchFamily="34" charset="0"/>
            </a:endParaRPr>
          </a:p>
          <a:p>
            <a:r>
              <a:rPr lang="en-US" sz="3200" b="1" dirty="0">
                <a:latin typeface="Calibri" pitchFamily="34" charset="0"/>
              </a:rPr>
              <a:t>In groups of 2 or 3, pick 2 items.</a:t>
            </a:r>
          </a:p>
          <a:p>
            <a:endParaRPr lang="en-US" sz="3200" b="1" dirty="0">
              <a:latin typeface="Calibri" pitchFamily="34" charset="0"/>
            </a:endParaRPr>
          </a:p>
          <a:p>
            <a:r>
              <a:rPr lang="en-US" sz="3200" b="1" dirty="0">
                <a:latin typeface="Calibri" pitchFamily="34" charset="0"/>
              </a:rPr>
              <a:t>Think of a way that these items relate to each other. Discuss and be ready to share with the class. </a:t>
            </a:r>
            <a:endParaRPr lang="en-US" sz="3200" dirty="0"/>
          </a:p>
        </p:txBody>
      </p:sp>
      <p:pic>
        <p:nvPicPr>
          <p:cNvPr id="4" name="Picture 3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BD3E5B63-E189-4459-B135-DB4BD0642C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9526">
            <a:off x="4302373" y="4013805"/>
            <a:ext cx="883920" cy="1700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527F3C3-C614-4054-B49A-7EF8F231FB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342">
            <a:off x="6324600" y="3962400"/>
            <a:ext cx="2127913" cy="1227642"/>
          </a:xfrm>
          <a:prstGeom prst="rect">
            <a:avLst/>
          </a:prstGeom>
        </p:spPr>
      </p:pic>
      <p:pic>
        <p:nvPicPr>
          <p:cNvPr id="14" name="Picture 13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787DCDDD-E758-4A04-AE43-5437F190AB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5190042"/>
            <a:ext cx="1958135" cy="133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51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" descr="http://previews.123rf.com/images/angelha/angelha1202/angelha120200058/12480478-Road-sea-and-space-transport-icons-set-Stock-Vector-train-cargo-plane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68532" b="78882"/>
          <a:stretch>
            <a:fillRect/>
          </a:stretch>
        </p:blipFill>
        <p:spPr bwMode="auto">
          <a:xfrm>
            <a:off x="7339148" y="3875315"/>
            <a:ext cx="1212136" cy="1150722"/>
          </a:xfrm>
          <a:prstGeom prst="rect">
            <a:avLst/>
          </a:prstGeom>
          <a:noFill/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$$$</a:t>
            </a:r>
          </a:p>
        </p:txBody>
      </p:sp>
      <p:grpSp>
        <p:nvGrpSpPr>
          <p:cNvPr id="7" name="Group 1"/>
          <p:cNvGrpSpPr/>
          <p:nvPr/>
        </p:nvGrpSpPr>
        <p:grpSpPr>
          <a:xfrm>
            <a:off x="609600" y="990600"/>
            <a:ext cx="8193270" cy="4876800"/>
            <a:chOff x="417330" y="1750456"/>
            <a:chExt cx="4008863" cy="2141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987824" y="3429000"/>
              <a:ext cx="517849" cy="463385"/>
            </a:xfrm>
            <a:custGeom>
              <a:avLst/>
              <a:gdLst>
                <a:gd name="T0" fmla="*/ 440 w 580"/>
                <a:gd name="T1" fmla="*/ 40 h 519"/>
                <a:gd name="T2" fmla="*/ 298 w 580"/>
                <a:gd name="T3" fmla="*/ 24 h 519"/>
                <a:gd name="T4" fmla="*/ 194 w 580"/>
                <a:gd name="T5" fmla="*/ 14 h 519"/>
                <a:gd name="T6" fmla="*/ 186 w 580"/>
                <a:gd name="T7" fmla="*/ 6 h 519"/>
                <a:gd name="T8" fmla="*/ 0 w 580"/>
                <a:gd name="T9" fmla="*/ 68 h 519"/>
                <a:gd name="T10" fmla="*/ 26 w 580"/>
                <a:gd name="T11" fmla="*/ 50 h 519"/>
                <a:gd name="T12" fmla="*/ 42 w 580"/>
                <a:gd name="T13" fmla="*/ 42 h 519"/>
                <a:gd name="T14" fmla="*/ 96 w 580"/>
                <a:gd name="T15" fmla="*/ 50 h 519"/>
                <a:gd name="T16" fmla="*/ 104 w 580"/>
                <a:gd name="T17" fmla="*/ 58 h 519"/>
                <a:gd name="T18" fmla="*/ 96 w 580"/>
                <a:gd name="T19" fmla="*/ 66 h 519"/>
                <a:gd name="T20" fmla="*/ 174 w 580"/>
                <a:gd name="T21" fmla="*/ 113 h 519"/>
                <a:gd name="T22" fmla="*/ 220 w 580"/>
                <a:gd name="T23" fmla="*/ 113 h 519"/>
                <a:gd name="T24" fmla="*/ 252 w 580"/>
                <a:gd name="T25" fmla="*/ 97 h 519"/>
                <a:gd name="T26" fmla="*/ 260 w 580"/>
                <a:gd name="T27" fmla="*/ 90 h 519"/>
                <a:gd name="T28" fmla="*/ 292 w 580"/>
                <a:gd name="T29" fmla="*/ 90 h 519"/>
                <a:gd name="T30" fmla="*/ 322 w 580"/>
                <a:gd name="T31" fmla="*/ 121 h 519"/>
                <a:gd name="T32" fmla="*/ 330 w 580"/>
                <a:gd name="T33" fmla="*/ 137 h 519"/>
                <a:gd name="T34" fmla="*/ 370 w 580"/>
                <a:gd name="T35" fmla="*/ 169 h 519"/>
                <a:gd name="T36" fmla="*/ 376 w 580"/>
                <a:gd name="T37" fmla="*/ 285 h 519"/>
                <a:gd name="T38" fmla="*/ 384 w 580"/>
                <a:gd name="T39" fmla="*/ 277 h 519"/>
                <a:gd name="T40" fmla="*/ 384 w 580"/>
                <a:gd name="T41" fmla="*/ 309 h 519"/>
                <a:gd name="T42" fmla="*/ 416 w 580"/>
                <a:gd name="T43" fmla="*/ 371 h 519"/>
                <a:gd name="T44" fmla="*/ 432 w 580"/>
                <a:gd name="T45" fmla="*/ 387 h 519"/>
                <a:gd name="T46" fmla="*/ 432 w 580"/>
                <a:gd name="T47" fmla="*/ 403 h 519"/>
                <a:gd name="T48" fmla="*/ 462 w 580"/>
                <a:gd name="T49" fmla="*/ 457 h 519"/>
                <a:gd name="T50" fmla="*/ 486 w 580"/>
                <a:gd name="T51" fmla="*/ 465 h 519"/>
                <a:gd name="T52" fmla="*/ 494 w 580"/>
                <a:gd name="T53" fmla="*/ 511 h 519"/>
                <a:gd name="T54" fmla="*/ 502 w 580"/>
                <a:gd name="T55" fmla="*/ 519 h 519"/>
                <a:gd name="T56" fmla="*/ 556 w 580"/>
                <a:gd name="T57" fmla="*/ 503 h 519"/>
                <a:gd name="T58" fmla="*/ 572 w 580"/>
                <a:gd name="T59" fmla="*/ 503 h 519"/>
                <a:gd name="T60" fmla="*/ 580 w 580"/>
                <a:gd name="T61" fmla="*/ 441 h 519"/>
                <a:gd name="T62" fmla="*/ 540 w 580"/>
                <a:gd name="T63" fmla="*/ 261 h 519"/>
                <a:gd name="T64" fmla="*/ 470 w 580"/>
                <a:gd name="T65" fmla="*/ 42 h 519"/>
                <a:gd name="T66" fmla="*/ 470 w 580"/>
                <a:gd name="T67" fmla="*/ 12 h 519"/>
                <a:gd name="T68" fmla="*/ 458 w 580"/>
                <a:gd name="T69" fmla="*/ 14 h 519"/>
                <a:gd name="T70" fmla="*/ 452 w 580"/>
                <a:gd name="T71" fmla="*/ 2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80" h="519">
                  <a:moveTo>
                    <a:pt x="452" y="20"/>
                  </a:moveTo>
                  <a:lnTo>
                    <a:pt x="440" y="40"/>
                  </a:lnTo>
                  <a:lnTo>
                    <a:pt x="318" y="40"/>
                  </a:lnTo>
                  <a:lnTo>
                    <a:pt x="298" y="24"/>
                  </a:lnTo>
                  <a:lnTo>
                    <a:pt x="212" y="24"/>
                  </a:lnTo>
                  <a:lnTo>
                    <a:pt x="194" y="14"/>
                  </a:lnTo>
                  <a:lnTo>
                    <a:pt x="186" y="0"/>
                  </a:lnTo>
                  <a:lnTo>
                    <a:pt x="186" y="6"/>
                  </a:lnTo>
                  <a:lnTo>
                    <a:pt x="0" y="6"/>
                  </a:lnTo>
                  <a:lnTo>
                    <a:pt x="0" y="68"/>
                  </a:lnTo>
                  <a:lnTo>
                    <a:pt x="18" y="66"/>
                  </a:lnTo>
                  <a:lnTo>
                    <a:pt x="26" y="50"/>
                  </a:lnTo>
                  <a:lnTo>
                    <a:pt x="34" y="50"/>
                  </a:lnTo>
                  <a:lnTo>
                    <a:pt x="42" y="42"/>
                  </a:lnTo>
                  <a:lnTo>
                    <a:pt x="42" y="58"/>
                  </a:lnTo>
                  <a:lnTo>
                    <a:pt x="96" y="50"/>
                  </a:lnTo>
                  <a:lnTo>
                    <a:pt x="104" y="50"/>
                  </a:lnTo>
                  <a:lnTo>
                    <a:pt x="104" y="58"/>
                  </a:lnTo>
                  <a:lnTo>
                    <a:pt x="96" y="58"/>
                  </a:lnTo>
                  <a:lnTo>
                    <a:pt x="96" y="66"/>
                  </a:lnTo>
                  <a:lnTo>
                    <a:pt x="158" y="90"/>
                  </a:lnTo>
                  <a:lnTo>
                    <a:pt x="174" y="113"/>
                  </a:lnTo>
                  <a:lnTo>
                    <a:pt x="182" y="121"/>
                  </a:lnTo>
                  <a:lnTo>
                    <a:pt x="220" y="113"/>
                  </a:lnTo>
                  <a:lnTo>
                    <a:pt x="236" y="97"/>
                  </a:lnTo>
                  <a:lnTo>
                    <a:pt x="252" y="97"/>
                  </a:lnTo>
                  <a:lnTo>
                    <a:pt x="252" y="90"/>
                  </a:lnTo>
                  <a:lnTo>
                    <a:pt x="260" y="90"/>
                  </a:lnTo>
                  <a:lnTo>
                    <a:pt x="268" y="90"/>
                  </a:lnTo>
                  <a:lnTo>
                    <a:pt x="292" y="90"/>
                  </a:lnTo>
                  <a:lnTo>
                    <a:pt x="314" y="121"/>
                  </a:lnTo>
                  <a:lnTo>
                    <a:pt x="322" y="121"/>
                  </a:lnTo>
                  <a:lnTo>
                    <a:pt x="322" y="137"/>
                  </a:lnTo>
                  <a:lnTo>
                    <a:pt x="330" y="137"/>
                  </a:lnTo>
                  <a:lnTo>
                    <a:pt x="354" y="161"/>
                  </a:lnTo>
                  <a:lnTo>
                    <a:pt x="370" y="169"/>
                  </a:lnTo>
                  <a:lnTo>
                    <a:pt x="376" y="177"/>
                  </a:lnTo>
                  <a:lnTo>
                    <a:pt x="376" y="285"/>
                  </a:lnTo>
                  <a:lnTo>
                    <a:pt x="384" y="285"/>
                  </a:lnTo>
                  <a:lnTo>
                    <a:pt x="384" y="277"/>
                  </a:lnTo>
                  <a:lnTo>
                    <a:pt x="392" y="277"/>
                  </a:lnTo>
                  <a:lnTo>
                    <a:pt x="384" y="309"/>
                  </a:lnTo>
                  <a:lnTo>
                    <a:pt x="392" y="325"/>
                  </a:lnTo>
                  <a:lnTo>
                    <a:pt x="416" y="371"/>
                  </a:lnTo>
                  <a:lnTo>
                    <a:pt x="432" y="363"/>
                  </a:lnTo>
                  <a:lnTo>
                    <a:pt x="432" y="387"/>
                  </a:lnTo>
                  <a:lnTo>
                    <a:pt x="440" y="387"/>
                  </a:lnTo>
                  <a:lnTo>
                    <a:pt x="432" y="403"/>
                  </a:lnTo>
                  <a:lnTo>
                    <a:pt x="456" y="449"/>
                  </a:lnTo>
                  <a:lnTo>
                    <a:pt x="462" y="457"/>
                  </a:lnTo>
                  <a:lnTo>
                    <a:pt x="478" y="457"/>
                  </a:lnTo>
                  <a:lnTo>
                    <a:pt x="486" y="465"/>
                  </a:lnTo>
                  <a:lnTo>
                    <a:pt x="494" y="497"/>
                  </a:lnTo>
                  <a:lnTo>
                    <a:pt x="494" y="511"/>
                  </a:lnTo>
                  <a:lnTo>
                    <a:pt x="502" y="511"/>
                  </a:lnTo>
                  <a:lnTo>
                    <a:pt x="502" y="519"/>
                  </a:lnTo>
                  <a:lnTo>
                    <a:pt x="534" y="519"/>
                  </a:lnTo>
                  <a:lnTo>
                    <a:pt x="556" y="503"/>
                  </a:lnTo>
                  <a:lnTo>
                    <a:pt x="564" y="511"/>
                  </a:lnTo>
                  <a:lnTo>
                    <a:pt x="572" y="503"/>
                  </a:lnTo>
                  <a:lnTo>
                    <a:pt x="564" y="497"/>
                  </a:lnTo>
                  <a:lnTo>
                    <a:pt x="580" y="441"/>
                  </a:lnTo>
                  <a:lnTo>
                    <a:pt x="580" y="363"/>
                  </a:lnTo>
                  <a:lnTo>
                    <a:pt x="540" y="261"/>
                  </a:lnTo>
                  <a:lnTo>
                    <a:pt x="540" y="223"/>
                  </a:lnTo>
                  <a:lnTo>
                    <a:pt x="470" y="42"/>
                  </a:lnTo>
                  <a:lnTo>
                    <a:pt x="470" y="34"/>
                  </a:lnTo>
                  <a:lnTo>
                    <a:pt x="470" y="12"/>
                  </a:lnTo>
                  <a:lnTo>
                    <a:pt x="472" y="8"/>
                  </a:lnTo>
                  <a:lnTo>
                    <a:pt x="458" y="14"/>
                  </a:lnTo>
                  <a:lnTo>
                    <a:pt x="452" y="20"/>
                  </a:lnTo>
                  <a:lnTo>
                    <a:pt x="452" y="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918182" y="3041506"/>
              <a:ext cx="235710" cy="453564"/>
            </a:xfrm>
            <a:custGeom>
              <a:avLst/>
              <a:gdLst>
                <a:gd name="T0" fmla="*/ 132 w 132"/>
                <a:gd name="T1" fmla="*/ 220 h 254"/>
                <a:gd name="T2" fmla="*/ 132 w 132"/>
                <a:gd name="T3" fmla="*/ 217 h 254"/>
                <a:gd name="T4" fmla="*/ 131 w 132"/>
                <a:gd name="T5" fmla="*/ 216 h 254"/>
                <a:gd name="T6" fmla="*/ 131 w 132"/>
                <a:gd name="T7" fmla="*/ 132 h 254"/>
                <a:gd name="T8" fmla="*/ 125 w 132"/>
                <a:gd name="T9" fmla="*/ 116 h 254"/>
                <a:gd name="T10" fmla="*/ 125 w 132"/>
                <a:gd name="T11" fmla="*/ 90 h 254"/>
                <a:gd name="T12" fmla="*/ 119 w 132"/>
                <a:gd name="T13" fmla="*/ 77 h 254"/>
                <a:gd name="T14" fmla="*/ 119 w 132"/>
                <a:gd name="T15" fmla="*/ 71 h 254"/>
                <a:gd name="T16" fmla="*/ 115 w 132"/>
                <a:gd name="T17" fmla="*/ 63 h 254"/>
                <a:gd name="T18" fmla="*/ 115 w 132"/>
                <a:gd name="T19" fmla="*/ 22 h 254"/>
                <a:gd name="T20" fmla="*/ 111 w 132"/>
                <a:gd name="T21" fmla="*/ 9 h 254"/>
                <a:gd name="T22" fmla="*/ 111 w 132"/>
                <a:gd name="T23" fmla="*/ 0 h 254"/>
                <a:gd name="T24" fmla="*/ 16 w 132"/>
                <a:gd name="T25" fmla="*/ 0 h 254"/>
                <a:gd name="T26" fmla="*/ 16 w 132"/>
                <a:gd name="T27" fmla="*/ 56 h 254"/>
                <a:gd name="T28" fmla="*/ 16 w 132"/>
                <a:gd name="T29" fmla="*/ 68 h 254"/>
                <a:gd name="T30" fmla="*/ 16 w 132"/>
                <a:gd name="T31" fmla="*/ 68 h 254"/>
                <a:gd name="T32" fmla="*/ 7 w 132"/>
                <a:gd name="T33" fmla="*/ 92 h 254"/>
                <a:gd name="T34" fmla="*/ 6 w 132"/>
                <a:gd name="T35" fmla="*/ 108 h 254"/>
                <a:gd name="T36" fmla="*/ 1 w 132"/>
                <a:gd name="T37" fmla="*/ 157 h 254"/>
                <a:gd name="T38" fmla="*/ 1 w 132"/>
                <a:gd name="T39" fmla="*/ 248 h 254"/>
                <a:gd name="T40" fmla="*/ 1 w 132"/>
                <a:gd name="T41" fmla="*/ 248 h 254"/>
                <a:gd name="T42" fmla="*/ 17 w 132"/>
                <a:gd name="T43" fmla="*/ 250 h 254"/>
                <a:gd name="T44" fmla="*/ 17 w 132"/>
                <a:gd name="T45" fmla="*/ 246 h 254"/>
                <a:gd name="T46" fmla="*/ 25 w 132"/>
                <a:gd name="T47" fmla="*/ 223 h 254"/>
                <a:gd name="T48" fmla="*/ 25 w 132"/>
                <a:gd name="T49" fmla="*/ 246 h 254"/>
                <a:gd name="T50" fmla="*/ 25 w 132"/>
                <a:gd name="T51" fmla="*/ 250 h 254"/>
                <a:gd name="T52" fmla="*/ 25 w 132"/>
                <a:gd name="T53" fmla="*/ 254 h 254"/>
                <a:gd name="T54" fmla="*/ 39 w 132"/>
                <a:gd name="T55" fmla="*/ 251 h 254"/>
                <a:gd name="T56" fmla="*/ 39 w 132"/>
                <a:gd name="T57" fmla="*/ 220 h 254"/>
                <a:gd name="T58" fmla="*/ 132 w 132"/>
                <a:gd name="T59" fmla="*/ 22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254">
                  <a:moveTo>
                    <a:pt x="132" y="220"/>
                  </a:moveTo>
                  <a:cubicBezTo>
                    <a:pt x="132" y="217"/>
                    <a:pt x="132" y="217"/>
                    <a:pt x="132" y="217"/>
                  </a:cubicBezTo>
                  <a:cubicBezTo>
                    <a:pt x="131" y="216"/>
                    <a:pt x="131" y="216"/>
                    <a:pt x="131" y="216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78"/>
                    <a:pt x="7" y="90"/>
                    <a:pt x="7" y="92"/>
                  </a:cubicBezTo>
                  <a:cubicBezTo>
                    <a:pt x="7" y="93"/>
                    <a:pt x="7" y="99"/>
                    <a:pt x="6" y="108"/>
                  </a:cubicBezTo>
                  <a:cubicBezTo>
                    <a:pt x="3" y="126"/>
                    <a:pt x="0" y="154"/>
                    <a:pt x="1" y="157"/>
                  </a:cubicBezTo>
                  <a:cubicBezTo>
                    <a:pt x="2" y="161"/>
                    <a:pt x="1" y="227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7" y="250"/>
                    <a:pt x="17" y="250"/>
                    <a:pt x="17" y="250"/>
                  </a:cubicBezTo>
                  <a:cubicBezTo>
                    <a:pt x="17" y="246"/>
                    <a:pt x="17" y="246"/>
                    <a:pt x="17" y="246"/>
                  </a:cubicBezTo>
                  <a:cubicBezTo>
                    <a:pt x="25" y="223"/>
                    <a:pt x="25" y="223"/>
                    <a:pt x="25" y="223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20"/>
                    <a:pt x="39" y="220"/>
                    <a:pt x="39" y="220"/>
                  </a:cubicBezTo>
                  <a:lnTo>
                    <a:pt x="132" y="2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694972" y="3041506"/>
              <a:ext cx="251782" cy="453564"/>
            </a:xfrm>
            <a:custGeom>
              <a:avLst/>
              <a:gdLst>
                <a:gd name="T0" fmla="*/ 131 w 141"/>
                <a:gd name="T1" fmla="*/ 108 h 254"/>
                <a:gd name="T2" fmla="*/ 141 w 141"/>
                <a:gd name="T3" fmla="*/ 68 h 254"/>
                <a:gd name="T4" fmla="*/ 141 w 141"/>
                <a:gd name="T5" fmla="*/ 56 h 254"/>
                <a:gd name="T6" fmla="*/ 47 w 141"/>
                <a:gd name="T7" fmla="*/ 0 h 254"/>
                <a:gd name="T8" fmla="*/ 44 w 141"/>
                <a:gd name="T9" fmla="*/ 10 h 254"/>
                <a:gd name="T10" fmla="*/ 37 w 141"/>
                <a:gd name="T11" fmla="*/ 35 h 254"/>
                <a:gd name="T12" fmla="*/ 32 w 141"/>
                <a:gd name="T13" fmla="*/ 44 h 254"/>
                <a:gd name="T14" fmla="*/ 30 w 141"/>
                <a:gd name="T15" fmla="*/ 46 h 254"/>
                <a:gd name="T16" fmla="*/ 27 w 141"/>
                <a:gd name="T17" fmla="*/ 49 h 254"/>
                <a:gd name="T18" fmla="*/ 25 w 141"/>
                <a:gd name="T19" fmla="*/ 50 h 254"/>
                <a:gd name="T20" fmla="*/ 24 w 141"/>
                <a:gd name="T21" fmla="*/ 50 h 254"/>
                <a:gd name="T22" fmla="*/ 17 w 141"/>
                <a:gd name="T23" fmla="*/ 59 h 254"/>
                <a:gd name="T24" fmla="*/ 19 w 141"/>
                <a:gd name="T25" fmla="*/ 75 h 254"/>
                <a:gd name="T26" fmla="*/ 20 w 141"/>
                <a:gd name="T27" fmla="*/ 86 h 254"/>
                <a:gd name="T28" fmla="*/ 19 w 141"/>
                <a:gd name="T29" fmla="*/ 87 h 254"/>
                <a:gd name="T30" fmla="*/ 18 w 141"/>
                <a:gd name="T31" fmla="*/ 88 h 254"/>
                <a:gd name="T32" fmla="*/ 17 w 141"/>
                <a:gd name="T33" fmla="*/ 89 h 254"/>
                <a:gd name="T34" fmla="*/ 17 w 141"/>
                <a:gd name="T35" fmla="*/ 90 h 254"/>
                <a:gd name="T36" fmla="*/ 14 w 141"/>
                <a:gd name="T37" fmla="*/ 100 h 254"/>
                <a:gd name="T38" fmla="*/ 14 w 141"/>
                <a:gd name="T39" fmla="*/ 148 h 254"/>
                <a:gd name="T40" fmla="*/ 0 w 141"/>
                <a:gd name="T41" fmla="*/ 195 h 254"/>
                <a:gd name="T42" fmla="*/ 60 w 141"/>
                <a:gd name="T43" fmla="*/ 200 h 254"/>
                <a:gd name="T44" fmla="*/ 55 w 141"/>
                <a:gd name="T45" fmla="*/ 205 h 254"/>
                <a:gd name="T46" fmla="*/ 59 w 141"/>
                <a:gd name="T47" fmla="*/ 217 h 254"/>
                <a:gd name="T48" fmla="*/ 63 w 141"/>
                <a:gd name="T49" fmla="*/ 220 h 254"/>
                <a:gd name="T50" fmla="*/ 61 w 141"/>
                <a:gd name="T51" fmla="*/ 241 h 254"/>
                <a:gd name="T52" fmla="*/ 56 w 141"/>
                <a:gd name="T53" fmla="*/ 249 h 254"/>
                <a:gd name="T54" fmla="*/ 57 w 141"/>
                <a:gd name="T55" fmla="*/ 249 h 254"/>
                <a:gd name="T56" fmla="*/ 87 w 141"/>
                <a:gd name="T57" fmla="*/ 254 h 254"/>
                <a:gd name="T58" fmla="*/ 103 w 141"/>
                <a:gd name="T59" fmla="*/ 250 h 254"/>
                <a:gd name="T60" fmla="*/ 126 w 141"/>
                <a:gd name="T61" fmla="*/ 248 h 254"/>
                <a:gd name="T62" fmla="*/ 126 w 141"/>
                <a:gd name="T63" fmla="*/ 15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" h="254">
                  <a:moveTo>
                    <a:pt x="126" y="157"/>
                  </a:moveTo>
                  <a:cubicBezTo>
                    <a:pt x="125" y="154"/>
                    <a:pt x="128" y="126"/>
                    <a:pt x="131" y="108"/>
                  </a:cubicBezTo>
                  <a:cubicBezTo>
                    <a:pt x="132" y="99"/>
                    <a:pt x="132" y="93"/>
                    <a:pt x="132" y="92"/>
                  </a:cubicBezTo>
                  <a:cubicBezTo>
                    <a:pt x="132" y="90"/>
                    <a:pt x="137" y="78"/>
                    <a:pt x="141" y="68"/>
                  </a:cubicBezTo>
                  <a:cubicBezTo>
                    <a:pt x="141" y="68"/>
                    <a:pt x="141" y="68"/>
                    <a:pt x="141" y="68"/>
                  </a:cubicBezTo>
                  <a:cubicBezTo>
                    <a:pt x="141" y="56"/>
                    <a:pt x="141" y="56"/>
                    <a:pt x="141" y="5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5" y="39"/>
                    <a:pt x="32" y="44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7"/>
                    <a:pt x="27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2"/>
                    <a:pt x="19" y="56"/>
                    <a:pt x="17" y="5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8" y="68"/>
                    <a:pt x="19" y="75"/>
                    <a:pt x="19" y="75"/>
                  </a:cubicBezTo>
                  <a:cubicBezTo>
                    <a:pt x="19" y="78"/>
                    <a:pt x="20" y="81"/>
                    <a:pt x="20" y="84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8"/>
                    <a:pt x="18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1"/>
                    <a:pt x="16" y="93"/>
                    <a:pt x="14" y="99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48"/>
                    <a:pt x="14" y="148"/>
                    <a:pt x="14" y="148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2"/>
                    <a:pt x="60" y="203"/>
                  </a:cubicBezTo>
                  <a:cubicBezTo>
                    <a:pt x="59" y="205"/>
                    <a:pt x="56" y="205"/>
                    <a:pt x="55" y="205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59" y="220"/>
                    <a:pt x="59" y="220"/>
                    <a:pt x="59" y="220"/>
                  </a:cubicBezTo>
                  <a:cubicBezTo>
                    <a:pt x="63" y="220"/>
                    <a:pt x="63" y="220"/>
                    <a:pt x="63" y="220"/>
                  </a:cubicBezTo>
                  <a:cubicBezTo>
                    <a:pt x="61" y="233"/>
                    <a:pt x="61" y="233"/>
                    <a:pt x="61" y="233"/>
                  </a:cubicBezTo>
                  <a:cubicBezTo>
                    <a:pt x="61" y="241"/>
                    <a:pt x="61" y="241"/>
                    <a:pt x="61" y="241"/>
                  </a:cubicBezTo>
                  <a:cubicBezTo>
                    <a:pt x="61" y="243"/>
                    <a:pt x="58" y="244"/>
                    <a:pt x="56" y="244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7" y="249"/>
                    <a:pt x="57" y="249"/>
                    <a:pt x="57" y="249"/>
                  </a:cubicBezTo>
                  <a:cubicBezTo>
                    <a:pt x="57" y="249"/>
                    <a:pt x="57" y="249"/>
                    <a:pt x="57" y="249"/>
                  </a:cubicBezTo>
                  <a:cubicBezTo>
                    <a:pt x="64" y="246"/>
                    <a:pt x="64" y="246"/>
                    <a:pt x="64" y="246"/>
                  </a:cubicBezTo>
                  <a:cubicBezTo>
                    <a:pt x="87" y="254"/>
                    <a:pt x="87" y="254"/>
                    <a:pt x="87" y="254"/>
                  </a:cubicBezTo>
                  <a:cubicBezTo>
                    <a:pt x="95" y="250"/>
                    <a:pt x="95" y="250"/>
                    <a:pt x="95" y="250"/>
                  </a:cubicBezTo>
                  <a:cubicBezTo>
                    <a:pt x="103" y="250"/>
                    <a:pt x="103" y="250"/>
                    <a:pt x="103" y="250"/>
                  </a:cubicBezTo>
                  <a:cubicBezTo>
                    <a:pt x="110" y="246"/>
                    <a:pt x="110" y="246"/>
                    <a:pt x="110" y="246"/>
                  </a:cubicBezTo>
                  <a:cubicBezTo>
                    <a:pt x="126" y="248"/>
                    <a:pt x="126" y="248"/>
                    <a:pt x="126" y="248"/>
                  </a:cubicBezTo>
                  <a:cubicBezTo>
                    <a:pt x="126" y="248"/>
                    <a:pt x="126" y="248"/>
                    <a:pt x="126" y="248"/>
                  </a:cubicBezTo>
                  <a:cubicBezTo>
                    <a:pt x="126" y="227"/>
                    <a:pt x="127" y="161"/>
                    <a:pt x="126" y="15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189606" y="2902223"/>
              <a:ext cx="631240" cy="292852"/>
            </a:xfrm>
            <a:custGeom>
              <a:avLst/>
              <a:gdLst>
                <a:gd name="T0" fmla="*/ 103 w 353"/>
                <a:gd name="T1" fmla="*/ 22 h 164"/>
                <a:gd name="T2" fmla="*/ 95 w 353"/>
                <a:gd name="T3" fmla="*/ 25 h 164"/>
                <a:gd name="T4" fmla="*/ 94 w 353"/>
                <a:gd name="T5" fmla="*/ 29 h 164"/>
                <a:gd name="T6" fmla="*/ 66 w 353"/>
                <a:gd name="T7" fmla="*/ 34 h 164"/>
                <a:gd name="T8" fmla="*/ 50 w 353"/>
                <a:gd name="T9" fmla="*/ 45 h 164"/>
                <a:gd name="T10" fmla="*/ 42 w 353"/>
                <a:gd name="T11" fmla="*/ 48 h 164"/>
                <a:gd name="T12" fmla="*/ 31 w 353"/>
                <a:gd name="T13" fmla="*/ 52 h 164"/>
                <a:gd name="T14" fmla="*/ 19 w 353"/>
                <a:gd name="T15" fmla="*/ 58 h 164"/>
                <a:gd name="T16" fmla="*/ 7 w 353"/>
                <a:gd name="T17" fmla="*/ 65 h 164"/>
                <a:gd name="T18" fmla="*/ 3 w 353"/>
                <a:gd name="T19" fmla="*/ 70 h 164"/>
                <a:gd name="T20" fmla="*/ 0 w 353"/>
                <a:gd name="T21" fmla="*/ 73 h 164"/>
                <a:gd name="T22" fmla="*/ 0 w 353"/>
                <a:gd name="T23" fmla="*/ 78 h 164"/>
                <a:gd name="T24" fmla="*/ 73 w 353"/>
                <a:gd name="T25" fmla="*/ 74 h 164"/>
                <a:gd name="T26" fmla="*/ 70 w 353"/>
                <a:gd name="T27" fmla="*/ 74 h 164"/>
                <a:gd name="T28" fmla="*/ 75 w 353"/>
                <a:gd name="T29" fmla="*/ 71 h 164"/>
                <a:gd name="T30" fmla="*/ 140 w 353"/>
                <a:gd name="T31" fmla="*/ 71 h 164"/>
                <a:gd name="T32" fmla="*/ 154 w 353"/>
                <a:gd name="T33" fmla="*/ 78 h 164"/>
                <a:gd name="T34" fmla="*/ 193 w 353"/>
                <a:gd name="T35" fmla="*/ 88 h 164"/>
                <a:gd name="T36" fmla="*/ 206 w 353"/>
                <a:gd name="T37" fmla="*/ 95 h 164"/>
                <a:gd name="T38" fmla="*/ 211 w 353"/>
                <a:gd name="T39" fmla="*/ 107 h 164"/>
                <a:gd name="T40" fmla="*/ 226 w 353"/>
                <a:gd name="T41" fmla="*/ 122 h 164"/>
                <a:gd name="T42" fmla="*/ 230 w 353"/>
                <a:gd name="T43" fmla="*/ 125 h 164"/>
                <a:gd name="T44" fmla="*/ 239 w 353"/>
                <a:gd name="T45" fmla="*/ 144 h 164"/>
                <a:gd name="T46" fmla="*/ 255 w 353"/>
                <a:gd name="T47" fmla="*/ 163 h 164"/>
                <a:gd name="T48" fmla="*/ 255 w 353"/>
                <a:gd name="T49" fmla="*/ 163 h 164"/>
                <a:gd name="T50" fmla="*/ 255 w 353"/>
                <a:gd name="T51" fmla="*/ 164 h 164"/>
                <a:gd name="T52" fmla="*/ 271 w 353"/>
                <a:gd name="T53" fmla="*/ 152 h 164"/>
                <a:gd name="T54" fmla="*/ 298 w 353"/>
                <a:gd name="T55" fmla="*/ 133 h 164"/>
                <a:gd name="T56" fmla="*/ 325 w 353"/>
                <a:gd name="T57" fmla="*/ 125 h 164"/>
                <a:gd name="T58" fmla="*/ 325 w 353"/>
                <a:gd name="T59" fmla="*/ 113 h 164"/>
                <a:gd name="T60" fmla="*/ 317 w 353"/>
                <a:gd name="T61" fmla="*/ 117 h 164"/>
                <a:gd name="T62" fmla="*/ 314 w 353"/>
                <a:gd name="T63" fmla="*/ 113 h 164"/>
                <a:gd name="T64" fmla="*/ 317 w 353"/>
                <a:gd name="T65" fmla="*/ 105 h 164"/>
                <a:gd name="T66" fmla="*/ 321 w 353"/>
                <a:gd name="T67" fmla="*/ 98 h 164"/>
                <a:gd name="T68" fmla="*/ 317 w 353"/>
                <a:gd name="T69" fmla="*/ 94 h 164"/>
                <a:gd name="T70" fmla="*/ 325 w 353"/>
                <a:gd name="T71" fmla="*/ 94 h 164"/>
                <a:gd name="T72" fmla="*/ 337 w 353"/>
                <a:gd name="T73" fmla="*/ 98 h 164"/>
                <a:gd name="T74" fmla="*/ 349 w 353"/>
                <a:gd name="T75" fmla="*/ 86 h 164"/>
                <a:gd name="T76" fmla="*/ 349 w 353"/>
                <a:gd name="T77" fmla="*/ 74 h 164"/>
                <a:gd name="T78" fmla="*/ 341 w 353"/>
                <a:gd name="T79" fmla="*/ 82 h 164"/>
                <a:gd name="T80" fmla="*/ 337 w 353"/>
                <a:gd name="T81" fmla="*/ 70 h 164"/>
                <a:gd name="T82" fmla="*/ 314 w 353"/>
                <a:gd name="T83" fmla="*/ 55 h 164"/>
                <a:gd name="T84" fmla="*/ 317 w 353"/>
                <a:gd name="T85" fmla="*/ 62 h 164"/>
                <a:gd name="T86" fmla="*/ 325 w 353"/>
                <a:gd name="T87" fmla="*/ 66 h 164"/>
                <a:gd name="T88" fmla="*/ 337 w 353"/>
                <a:gd name="T89" fmla="*/ 59 h 164"/>
                <a:gd name="T90" fmla="*/ 346 w 353"/>
                <a:gd name="T91" fmla="*/ 59 h 164"/>
                <a:gd name="T92" fmla="*/ 347 w 353"/>
                <a:gd name="T93" fmla="*/ 57 h 164"/>
                <a:gd name="T94" fmla="*/ 341 w 353"/>
                <a:gd name="T95" fmla="*/ 47 h 164"/>
                <a:gd name="T96" fmla="*/ 345 w 353"/>
                <a:gd name="T97" fmla="*/ 23 h 164"/>
                <a:gd name="T98" fmla="*/ 329 w 353"/>
                <a:gd name="T99" fmla="*/ 23 h 164"/>
                <a:gd name="T100" fmla="*/ 321 w 353"/>
                <a:gd name="T101" fmla="*/ 16 h 164"/>
                <a:gd name="T102" fmla="*/ 333 w 353"/>
                <a:gd name="T103" fmla="*/ 16 h 164"/>
                <a:gd name="T104" fmla="*/ 325 w 353"/>
                <a:gd name="T105" fmla="*/ 12 h 164"/>
                <a:gd name="T106" fmla="*/ 325 w 353"/>
                <a:gd name="T107" fmla="*/ 4 h 164"/>
                <a:gd name="T108" fmla="*/ 106 w 353"/>
                <a:gd name="T10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3" h="164">
                  <a:moveTo>
                    <a:pt x="106" y="15"/>
                  </a:moveTo>
                  <a:cubicBezTo>
                    <a:pt x="103" y="22"/>
                    <a:pt x="103" y="22"/>
                    <a:pt x="103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6"/>
                    <a:pt x="94" y="27"/>
                    <a:pt x="94" y="28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9" y="65"/>
                    <a:pt x="7" y="65"/>
                  </a:cubicBezTo>
                  <a:cubicBezTo>
                    <a:pt x="5" y="65"/>
                    <a:pt x="4" y="68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1"/>
                    <a:pt x="75" y="71"/>
                  </a:cubicBezTo>
                  <a:cubicBezTo>
                    <a:pt x="76" y="71"/>
                    <a:pt x="78" y="70"/>
                    <a:pt x="95" y="70"/>
                  </a:cubicBezTo>
                  <a:cubicBezTo>
                    <a:pt x="109" y="70"/>
                    <a:pt x="127" y="70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65" y="88"/>
                    <a:pt x="165" y="88"/>
                    <a:pt x="165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20" y="114"/>
                    <a:pt x="220" y="114"/>
                    <a:pt x="220" y="114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30" y="125"/>
                    <a:pt x="230" y="125"/>
                    <a:pt x="230" y="125"/>
                  </a:cubicBezTo>
                  <a:cubicBezTo>
                    <a:pt x="230" y="125"/>
                    <a:pt x="230" y="125"/>
                    <a:pt x="230" y="125"/>
                  </a:cubicBezTo>
                  <a:cubicBezTo>
                    <a:pt x="239" y="132"/>
                    <a:pt x="239" y="132"/>
                    <a:pt x="239" y="132"/>
                  </a:cubicBezTo>
                  <a:cubicBezTo>
                    <a:pt x="239" y="144"/>
                    <a:pt x="239" y="144"/>
                    <a:pt x="239" y="144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55" y="164"/>
                    <a:pt x="255" y="164"/>
                    <a:pt x="255" y="164"/>
                  </a:cubicBezTo>
                  <a:cubicBezTo>
                    <a:pt x="271" y="160"/>
                    <a:pt x="271" y="160"/>
                    <a:pt x="271" y="160"/>
                  </a:cubicBezTo>
                  <a:cubicBezTo>
                    <a:pt x="271" y="152"/>
                    <a:pt x="271" y="152"/>
                    <a:pt x="271" y="152"/>
                  </a:cubicBezTo>
                  <a:cubicBezTo>
                    <a:pt x="278" y="141"/>
                    <a:pt x="278" y="141"/>
                    <a:pt x="278" y="141"/>
                  </a:cubicBezTo>
                  <a:cubicBezTo>
                    <a:pt x="298" y="133"/>
                    <a:pt x="298" y="133"/>
                    <a:pt x="298" y="133"/>
                  </a:cubicBezTo>
                  <a:cubicBezTo>
                    <a:pt x="314" y="133"/>
                    <a:pt x="314" y="133"/>
                    <a:pt x="314" y="133"/>
                  </a:cubicBezTo>
                  <a:cubicBezTo>
                    <a:pt x="325" y="125"/>
                    <a:pt x="325" y="125"/>
                    <a:pt x="325" y="125"/>
                  </a:cubicBezTo>
                  <a:cubicBezTo>
                    <a:pt x="325" y="121"/>
                    <a:pt x="325" y="121"/>
                    <a:pt x="325" y="121"/>
                  </a:cubicBezTo>
                  <a:cubicBezTo>
                    <a:pt x="325" y="113"/>
                    <a:pt x="325" y="113"/>
                    <a:pt x="325" y="113"/>
                  </a:cubicBezTo>
                  <a:cubicBezTo>
                    <a:pt x="317" y="113"/>
                    <a:pt x="317" y="113"/>
                    <a:pt x="317" y="113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4" y="117"/>
                    <a:pt x="314" y="117"/>
                    <a:pt x="314" y="117"/>
                  </a:cubicBezTo>
                  <a:cubicBezTo>
                    <a:pt x="314" y="113"/>
                    <a:pt x="314" y="113"/>
                    <a:pt x="314" y="113"/>
                  </a:cubicBezTo>
                  <a:cubicBezTo>
                    <a:pt x="317" y="109"/>
                    <a:pt x="317" y="109"/>
                    <a:pt x="317" y="109"/>
                  </a:cubicBezTo>
                  <a:cubicBezTo>
                    <a:pt x="317" y="105"/>
                    <a:pt x="317" y="105"/>
                    <a:pt x="317" y="105"/>
                  </a:cubicBezTo>
                  <a:cubicBezTo>
                    <a:pt x="321" y="102"/>
                    <a:pt x="321" y="102"/>
                    <a:pt x="321" y="102"/>
                  </a:cubicBezTo>
                  <a:cubicBezTo>
                    <a:pt x="321" y="98"/>
                    <a:pt x="321" y="98"/>
                    <a:pt x="321" y="98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7" y="94"/>
                    <a:pt x="317" y="94"/>
                    <a:pt x="317" y="94"/>
                  </a:cubicBezTo>
                  <a:cubicBezTo>
                    <a:pt x="321" y="90"/>
                    <a:pt x="321" y="90"/>
                    <a:pt x="321" y="90"/>
                  </a:cubicBezTo>
                  <a:cubicBezTo>
                    <a:pt x="325" y="94"/>
                    <a:pt x="325" y="94"/>
                    <a:pt x="325" y="94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37" y="98"/>
                    <a:pt x="337" y="98"/>
                    <a:pt x="337" y="98"/>
                  </a:cubicBezTo>
                  <a:cubicBezTo>
                    <a:pt x="341" y="98"/>
                    <a:pt x="341" y="98"/>
                    <a:pt x="341" y="98"/>
                  </a:cubicBezTo>
                  <a:cubicBezTo>
                    <a:pt x="349" y="86"/>
                    <a:pt x="349" y="86"/>
                    <a:pt x="349" y="86"/>
                  </a:cubicBezTo>
                  <a:cubicBezTo>
                    <a:pt x="353" y="86"/>
                    <a:pt x="353" y="86"/>
                    <a:pt x="353" y="86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49" y="70"/>
                    <a:pt x="349" y="70"/>
                    <a:pt x="349" y="70"/>
                  </a:cubicBezTo>
                  <a:cubicBezTo>
                    <a:pt x="341" y="82"/>
                    <a:pt x="341" y="82"/>
                    <a:pt x="341" y="82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37" y="70"/>
                    <a:pt x="337" y="70"/>
                    <a:pt x="337" y="70"/>
                  </a:cubicBezTo>
                  <a:cubicBezTo>
                    <a:pt x="317" y="70"/>
                    <a:pt x="317" y="70"/>
                    <a:pt x="317" y="70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317" y="55"/>
                    <a:pt x="317" y="55"/>
                    <a:pt x="317" y="55"/>
                  </a:cubicBezTo>
                  <a:cubicBezTo>
                    <a:pt x="317" y="62"/>
                    <a:pt x="317" y="62"/>
                    <a:pt x="317" y="62"/>
                  </a:cubicBezTo>
                  <a:cubicBezTo>
                    <a:pt x="321" y="66"/>
                    <a:pt x="321" y="66"/>
                    <a:pt x="321" y="66"/>
                  </a:cubicBezTo>
                  <a:cubicBezTo>
                    <a:pt x="325" y="66"/>
                    <a:pt x="325" y="66"/>
                    <a:pt x="325" y="66"/>
                  </a:cubicBezTo>
                  <a:cubicBezTo>
                    <a:pt x="333" y="59"/>
                    <a:pt x="333" y="59"/>
                    <a:pt x="333" y="59"/>
                  </a:cubicBezTo>
                  <a:cubicBezTo>
                    <a:pt x="337" y="59"/>
                    <a:pt x="337" y="59"/>
                    <a:pt x="337" y="59"/>
                  </a:cubicBezTo>
                  <a:cubicBezTo>
                    <a:pt x="341" y="59"/>
                    <a:pt x="341" y="59"/>
                    <a:pt x="341" y="59"/>
                  </a:cubicBezTo>
                  <a:cubicBezTo>
                    <a:pt x="346" y="59"/>
                    <a:pt x="346" y="59"/>
                    <a:pt x="346" y="59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47" y="57"/>
                    <a:pt x="347" y="57"/>
                    <a:pt x="347" y="57"/>
                  </a:cubicBezTo>
                  <a:cubicBezTo>
                    <a:pt x="345" y="47"/>
                    <a:pt x="345" y="47"/>
                    <a:pt x="345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5" y="35"/>
                    <a:pt x="345" y="35"/>
                    <a:pt x="345" y="3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33" y="23"/>
                    <a:pt x="333" y="23"/>
                    <a:pt x="333" y="23"/>
                  </a:cubicBezTo>
                  <a:cubicBezTo>
                    <a:pt x="329" y="23"/>
                    <a:pt x="329" y="23"/>
                    <a:pt x="329" y="23"/>
                  </a:cubicBezTo>
                  <a:cubicBezTo>
                    <a:pt x="321" y="20"/>
                    <a:pt x="321" y="20"/>
                    <a:pt x="321" y="20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33" y="16"/>
                    <a:pt x="333" y="16"/>
                    <a:pt x="333" y="16"/>
                  </a:cubicBezTo>
                  <a:cubicBezTo>
                    <a:pt x="329" y="12"/>
                    <a:pt x="329" y="12"/>
                    <a:pt x="329" y="12"/>
                  </a:cubicBezTo>
                  <a:cubicBezTo>
                    <a:pt x="325" y="12"/>
                    <a:pt x="325" y="12"/>
                    <a:pt x="325" y="12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4"/>
                    <a:pt x="325" y="4"/>
                    <a:pt x="325" y="4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106" y="1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287819" y="3027221"/>
              <a:ext cx="358030" cy="294638"/>
            </a:xfrm>
            <a:custGeom>
              <a:avLst/>
              <a:gdLst>
                <a:gd name="T0" fmla="*/ 200 w 200"/>
                <a:gd name="T1" fmla="*/ 93 h 165"/>
                <a:gd name="T2" fmla="*/ 199 w 200"/>
                <a:gd name="T3" fmla="*/ 93 h 165"/>
                <a:gd name="T4" fmla="*/ 184 w 200"/>
                <a:gd name="T5" fmla="*/ 62 h 165"/>
                <a:gd name="T6" fmla="*/ 175 w 200"/>
                <a:gd name="T7" fmla="*/ 55 h 165"/>
                <a:gd name="T8" fmla="*/ 165 w 200"/>
                <a:gd name="T9" fmla="*/ 44 h 165"/>
                <a:gd name="T10" fmla="*/ 156 w 200"/>
                <a:gd name="T11" fmla="*/ 29 h 165"/>
                <a:gd name="T12" fmla="*/ 143 w 200"/>
                <a:gd name="T13" fmla="*/ 20 h 165"/>
                <a:gd name="T14" fmla="*/ 110 w 200"/>
                <a:gd name="T15" fmla="*/ 18 h 165"/>
                <a:gd name="T16" fmla="*/ 85 w 200"/>
                <a:gd name="T17" fmla="*/ 1 h 165"/>
                <a:gd name="T18" fmla="*/ 40 w 200"/>
                <a:gd name="T19" fmla="*/ 0 h 165"/>
                <a:gd name="T20" fmla="*/ 18 w 200"/>
                <a:gd name="T21" fmla="*/ 2 h 165"/>
                <a:gd name="T22" fmla="*/ 18 w 200"/>
                <a:gd name="T23" fmla="*/ 4 h 165"/>
                <a:gd name="T24" fmla="*/ 18 w 200"/>
                <a:gd name="T25" fmla="*/ 4 h 165"/>
                <a:gd name="T26" fmla="*/ 0 w 200"/>
                <a:gd name="T27" fmla="*/ 8 h 165"/>
                <a:gd name="T28" fmla="*/ 15 w 200"/>
                <a:gd name="T29" fmla="*/ 41 h 165"/>
                <a:gd name="T30" fmla="*/ 26 w 200"/>
                <a:gd name="T31" fmla="*/ 56 h 165"/>
                <a:gd name="T32" fmla="*/ 37 w 200"/>
                <a:gd name="T33" fmla="*/ 70 h 165"/>
                <a:gd name="T34" fmla="*/ 44 w 200"/>
                <a:gd name="T35" fmla="*/ 80 h 165"/>
                <a:gd name="T36" fmla="*/ 54 w 200"/>
                <a:gd name="T37" fmla="*/ 85 h 165"/>
                <a:gd name="T38" fmla="*/ 60 w 200"/>
                <a:gd name="T39" fmla="*/ 94 h 165"/>
                <a:gd name="T40" fmla="*/ 68 w 200"/>
                <a:gd name="T41" fmla="*/ 108 h 165"/>
                <a:gd name="T42" fmla="*/ 77 w 200"/>
                <a:gd name="T43" fmla="*/ 117 h 165"/>
                <a:gd name="T44" fmla="*/ 84 w 200"/>
                <a:gd name="T45" fmla="*/ 141 h 165"/>
                <a:gd name="T46" fmla="*/ 90 w 200"/>
                <a:gd name="T47" fmla="*/ 153 h 165"/>
                <a:gd name="T48" fmla="*/ 102 w 200"/>
                <a:gd name="T49" fmla="*/ 163 h 165"/>
                <a:gd name="T50" fmla="*/ 105 w 200"/>
                <a:gd name="T51" fmla="*/ 165 h 165"/>
                <a:gd name="T52" fmla="*/ 99 w 200"/>
                <a:gd name="T53" fmla="*/ 156 h 165"/>
                <a:gd name="T54" fmla="*/ 122 w 200"/>
                <a:gd name="T55" fmla="*/ 156 h 165"/>
                <a:gd name="T56" fmla="*/ 141 w 200"/>
                <a:gd name="T57" fmla="*/ 145 h 165"/>
                <a:gd name="T58" fmla="*/ 145 w 200"/>
                <a:gd name="T59" fmla="*/ 141 h 165"/>
                <a:gd name="T60" fmla="*/ 157 w 200"/>
                <a:gd name="T61" fmla="*/ 133 h 165"/>
                <a:gd name="T62" fmla="*/ 161 w 200"/>
                <a:gd name="T63" fmla="*/ 125 h 165"/>
                <a:gd name="T64" fmla="*/ 165 w 200"/>
                <a:gd name="T65" fmla="*/ 117 h 165"/>
                <a:gd name="T66" fmla="*/ 173 w 200"/>
                <a:gd name="T67" fmla="*/ 106 h 165"/>
                <a:gd name="T68" fmla="*/ 184 w 200"/>
                <a:gd name="T69" fmla="*/ 98 h 165"/>
                <a:gd name="T70" fmla="*/ 200 w 200"/>
                <a:gd name="T71" fmla="*/ 9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165">
                  <a:moveTo>
                    <a:pt x="200" y="93"/>
                  </a:moveTo>
                  <a:cubicBezTo>
                    <a:pt x="200" y="93"/>
                    <a:pt x="200" y="93"/>
                    <a:pt x="200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199" y="93"/>
                    <a:pt x="199" y="93"/>
                    <a:pt x="199" y="9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2" y="0"/>
                    <a:pt x="54" y="0"/>
                    <a:pt x="40" y="0"/>
                  </a:cubicBezTo>
                  <a:cubicBezTo>
                    <a:pt x="23" y="0"/>
                    <a:pt x="21" y="1"/>
                    <a:pt x="20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41" y="145"/>
                    <a:pt x="141" y="145"/>
                    <a:pt x="141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9" y="137"/>
                    <a:pt x="149" y="137"/>
                    <a:pt x="149" y="137"/>
                  </a:cubicBezTo>
                  <a:cubicBezTo>
                    <a:pt x="157" y="133"/>
                    <a:pt x="157" y="133"/>
                    <a:pt x="157" y="133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5" y="117"/>
                    <a:pt x="165" y="117"/>
                    <a:pt x="165" y="117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3" y="106"/>
                    <a:pt x="173" y="106"/>
                    <a:pt x="173" y="106"/>
                  </a:cubicBezTo>
                  <a:cubicBezTo>
                    <a:pt x="184" y="102"/>
                    <a:pt x="184" y="102"/>
                    <a:pt x="184" y="102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200" y="93"/>
                    <a:pt x="200" y="93"/>
                    <a:pt x="200" y="93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116393" y="3041506"/>
              <a:ext cx="360708" cy="423207"/>
            </a:xfrm>
            <a:custGeom>
              <a:avLst/>
              <a:gdLst>
                <a:gd name="T0" fmla="*/ 396 w 404"/>
                <a:gd name="T1" fmla="*/ 310 h 474"/>
                <a:gd name="T2" fmla="*/ 382 w 404"/>
                <a:gd name="T3" fmla="*/ 290 h 474"/>
                <a:gd name="T4" fmla="*/ 372 w 404"/>
                <a:gd name="T5" fmla="*/ 290 h 474"/>
                <a:gd name="T6" fmla="*/ 360 w 404"/>
                <a:gd name="T7" fmla="*/ 282 h 474"/>
                <a:gd name="T8" fmla="*/ 360 w 404"/>
                <a:gd name="T9" fmla="*/ 266 h 474"/>
                <a:gd name="T10" fmla="*/ 346 w 404"/>
                <a:gd name="T11" fmla="*/ 252 h 474"/>
                <a:gd name="T12" fmla="*/ 346 w 404"/>
                <a:gd name="T13" fmla="*/ 218 h 474"/>
                <a:gd name="T14" fmla="*/ 338 w 404"/>
                <a:gd name="T15" fmla="*/ 210 h 474"/>
                <a:gd name="T16" fmla="*/ 328 w 404"/>
                <a:gd name="T17" fmla="*/ 200 h 474"/>
                <a:gd name="T18" fmla="*/ 312 w 404"/>
                <a:gd name="T19" fmla="*/ 190 h 474"/>
                <a:gd name="T20" fmla="*/ 312 w 404"/>
                <a:gd name="T21" fmla="*/ 172 h 474"/>
                <a:gd name="T22" fmla="*/ 300 w 404"/>
                <a:gd name="T23" fmla="*/ 172 h 474"/>
                <a:gd name="T24" fmla="*/ 300 w 404"/>
                <a:gd name="T25" fmla="*/ 154 h 474"/>
                <a:gd name="T26" fmla="*/ 290 w 404"/>
                <a:gd name="T27" fmla="*/ 144 h 474"/>
                <a:gd name="T28" fmla="*/ 280 w 404"/>
                <a:gd name="T29" fmla="*/ 144 h 474"/>
                <a:gd name="T30" fmla="*/ 266 w 404"/>
                <a:gd name="T31" fmla="*/ 136 h 474"/>
                <a:gd name="T32" fmla="*/ 266 w 404"/>
                <a:gd name="T33" fmla="*/ 124 h 474"/>
                <a:gd name="T34" fmla="*/ 250 w 404"/>
                <a:gd name="T35" fmla="*/ 114 h 474"/>
                <a:gd name="T36" fmla="*/ 244 w 404"/>
                <a:gd name="T37" fmla="*/ 96 h 474"/>
                <a:gd name="T38" fmla="*/ 242 w 404"/>
                <a:gd name="T39" fmla="*/ 72 h 474"/>
                <a:gd name="T40" fmla="*/ 222 w 404"/>
                <a:gd name="T41" fmla="*/ 66 h 474"/>
                <a:gd name="T42" fmla="*/ 192 w 404"/>
                <a:gd name="T43" fmla="*/ 34 h 474"/>
                <a:gd name="T44" fmla="*/ 192 w 404"/>
                <a:gd name="T45" fmla="*/ 0 h 474"/>
                <a:gd name="T46" fmla="*/ 192 w 404"/>
                <a:gd name="T47" fmla="*/ 0 h 474"/>
                <a:gd name="T48" fmla="*/ 82 w 404"/>
                <a:gd name="T49" fmla="*/ 0 h 474"/>
                <a:gd name="T50" fmla="*/ 82 w 404"/>
                <a:gd name="T51" fmla="*/ 0 h 474"/>
                <a:gd name="T52" fmla="*/ 0 w 404"/>
                <a:gd name="T53" fmla="*/ 0 h 474"/>
                <a:gd name="T54" fmla="*/ 0 w 404"/>
                <a:gd name="T55" fmla="*/ 18 h 474"/>
                <a:gd name="T56" fmla="*/ 8 w 404"/>
                <a:gd name="T57" fmla="*/ 44 h 474"/>
                <a:gd name="T58" fmla="*/ 8 w 404"/>
                <a:gd name="T59" fmla="*/ 126 h 474"/>
                <a:gd name="T60" fmla="*/ 16 w 404"/>
                <a:gd name="T61" fmla="*/ 142 h 474"/>
                <a:gd name="T62" fmla="*/ 16 w 404"/>
                <a:gd name="T63" fmla="*/ 154 h 474"/>
                <a:gd name="T64" fmla="*/ 28 w 404"/>
                <a:gd name="T65" fmla="*/ 180 h 474"/>
                <a:gd name="T66" fmla="*/ 28 w 404"/>
                <a:gd name="T67" fmla="*/ 232 h 474"/>
                <a:gd name="T68" fmla="*/ 40 w 404"/>
                <a:gd name="T69" fmla="*/ 264 h 474"/>
                <a:gd name="T70" fmla="*/ 40 w 404"/>
                <a:gd name="T71" fmla="*/ 432 h 474"/>
                <a:gd name="T72" fmla="*/ 42 w 404"/>
                <a:gd name="T73" fmla="*/ 434 h 474"/>
                <a:gd name="T74" fmla="*/ 50 w 404"/>
                <a:gd name="T75" fmla="*/ 448 h 474"/>
                <a:gd name="T76" fmla="*/ 68 w 404"/>
                <a:gd name="T77" fmla="*/ 458 h 474"/>
                <a:gd name="T78" fmla="*/ 154 w 404"/>
                <a:gd name="T79" fmla="*/ 458 h 474"/>
                <a:gd name="T80" fmla="*/ 174 w 404"/>
                <a:gd name="T81" fmla="*/ 474 h 474"/>
                <a:gd name="T82" fmla="*/ 296 w 404"/>
                <a:gd name="T83" fmla="*/ 474 h 474"/>
                <a:gd name="T84" fmla="*/ 308 w 404"/>
                <a:gd name="T85" fmla="*/ 454 h 474"/>
                <a:gd name="T86" fmla="*/ 314 w 404"/>
                <a:gd name="T87" fmla="*/ 448 h 474"/>
                <a:gd name="T88" fmla="*/ 328 w 404"/>
                <a:gd name="T89" fmla="*/ 442 h 474"/>
                <a:gd name="T90" fmla="*/ 374 w 404"/>
                <a:gd name="T91" fmla="*/ 344 h 474"/>
                <a:gd name="T92" fmla="*/ 382 w 404"/>
                <a:gd name="T93" fmla="*/ 344 h 474"/>
                <a:gd name="T94" fmla="*/ 374 w 404"/>
                <a:gd name="T95" fmla="*/ 336 h 474"/>
                <a:gd name="T96" fmla="*/ 382 w 404"/>
                <a:gd name="T97" fmla="*/ 336 h 474"/>
                <a:gd name="T98" fmla="*/ 390 w 404"/>
                <a:gd name="T99" fmla="*/ 328 h 474"/>
                <a:gd name="T100" fmla="*/ 396 w 404"/>
                <a:gd name="T101" fmla="*/ 328 h 474"/>
                <a:gd name="T102" fmla="*/ 404 w 404"/>
                <a:gd name="T103" fmla="*/ 320 h 474"/>
                <a:gd name="T104" fmla="*/ 404 w 404"/>
                <a:gd name="T105" fmla="*/ 318 h 474"/>
                <a:gd name="T106" fmla="*/ 400 w 404"/>
                <a:gd name="T107" fmla="*/ 314 h 474"/>
                <a:gd name="T108" fmla="*/ 396 w 404"/>
                <a:gd name="T109" fmla="*/ 310 h 474"/>
                <a:gd name="T110" fmla="*/ 396 w 404"/>
                <a:gd name="T111" fmla="*/ 31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474">
                  <a:moveTo>
                    <a:pt x="396" y="310"/>
                  </a:moveTo>
                  <a:lnTo>
                    <a:pt x="382" y="290"/>
                  </a:lnTo>
                  <a:lnTo>
                    <a:pt x="372" y="290"/>
                  </a:lnTo>
                  <a:lnTo>
                    <a:pt x="360" y="282"/>
                  </a:lnTo>
                  <a:lnTo>
                    <a:pt x="360" y="266"/>
                  </a:lnTo>
                  <a:lnTo>
                    <a:pt x="346" y="252"/>
                  </a:lnTo>
                  <a:lnTo>
                    <a:pt x="346" y="218"/>
                  </a:lnTo>
                  <a:lnTo>
                    <a:pt x="338" y="210"/>
                  </a:lnTo>
                  <a:lnTo>
                    <a:pt x="328" y="200"/>
                  </a:lnTo>
                  <a:lnTo>
                    <a:pt x="312" y="190"/>
                  </a:lnTo>
                  <a:lnTo>
                    <a:pt x="312" y="172"/>
                  </a:lnTo>
                  <a:lnTo>
                    <a:pt x="300" y="172"/>
                  </a:lnTo>
                  <a:lnTo>
                    <a:pt x="300" y="154"/>
                  </a:lnTo>
                  <a:lnTo>
                    <a:pt x="290" y="144"/>
                  </a:lnTo>
                  <a:lnTo>
                    <a:pt x="280" y="144"/>
                  </a:lnTo>
                  <a:lnTo>
                    <a:pt x="266" y="136"/>
                  </a:lnTo>
                  <a:lnTo>
                    <a:pt x="266" y="124"/>
                  </a:lnTo>
                  <a:lnTo>
                    <a:pt x="250" y="114"/>
                  </a:lnTo>
                  <a:lnTo>
                    <a:pt x="244" y="96"/>
                  </a:lnTo>
                  <a:lnTo>
                    <a:pt x="242" y="72"/>
                  </a:lnTo>
                  <a:lnTo>
                    <a:pt x="222" y="66"/>
                  </a:lnTo>
                  <a:lnTo>
                    <a:pt x="192" y="3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8" y="44"/>
                  </a:lnTo>
                  <a:lnTo>
                    <a:pt x="8" y="126"/>
                  </a:lnTo>
                  <a:lnTo>
                    <a:pt x="16" y="142"/>
                  </a:lnTo>
                  <a:lnTo>
                    <a:pt x="16" y="154"/>
                  </a:lnTo>
                  <a:lnTo>
                    <a:pt x="28" y="180"/>
                  </a:lnTo>
                  <a:lnTo>
                    <a:pt x="28" y="232"/>
                  </a:lnTo>
                  <a:lnTo>
                    <a:pt x="40" y="264"/>
                  </a:lnTo>
                  <a:lnTo>
                    <a:pt x="40" y="432"/>
                  </a:lnTo>
                  <a:lnTo>
                    <a:pt x="42" y="434"/>
                  </a:lnTo>
                  <a:lnTo>
                    <a:pt x="50" y="448"/>
                  </a:lnTo>
                  <a:lnTo>
                    <a:pt x="68" y="458"/>
                  </a:lnTo>
                  <a:lnTo>
                    <a:pt x="154" y="458"/>
                  </a:lnTo>
                  <a:lnTo>
                    <a:pt x="174" y="474"/>
                  </a:lnTo>
                  <a:lnTo>
                    <a:pt x="296" y="474"/>
                  </a:lnTo>
                  <a:lnTo>
                    <a:pt x="308" y="454"/>
                  </a:lnTo>
                  <a:lnTo>
                    <a:pt x="314" y="448"/>
                  </a:lnTo>
                  <a:lnTo>
                    <a:pt x="328" y="442"/>
                  </a:lnTo>
                  <a:lnTo>
                    <a:pt x="374" y="344"/>
                  </a:lnTo>
                  <a:lnTo>
                    <a:pt x="382" y="344"/>
                  </a:lnTo>
                  <a:lnTo>
                    <a:pt x="374" y="336"/>
                  </a:lnTo>
                  <a:lnTo>
                    <a:pt x="382" y="336"/>
                  </a:lnTo>
                  <a:lnTo>
                    <a:pt x="390" y="328"/>
                  </a:lnTo>
                  <a:lnTo>
                    <a:pt x="396" y="328"/>
                  </a:lnTo>
                  <a:lnTo>
                    <a:pt x="404" y="320"/>
                  </a:lnTo>
                  <a:lnTo>
                    <a:pt x="404" y="318"/>
                  </a:lnTo>
                  <a:lnTo>
                    <a:pt x="400" y="314"/>
                  </a:lnTo>
                  <a:lnTo>
                    <a:pt x="396" y="310"/>
                  </a:lnTo>
                  <a:lnTo>
                    <a:pt x="396" y="31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088699" y="2488837"/>
              <a:ext cx="42856" cy="60713"/>
            </a:xfrm>
            <a:custGeom>
              <a:avLst/>
              <a:gdLst>
                <a:gd name="T0" fmla="*/ 22 w 24"/>
                <a:gd name="T1" fmla="*/ 7 h 34"/>
                <a:gd name="T2" fmla="*/ 16 w 24"/>
                <a:gd name="T3" fmla="*/ 0 h 34"/>
                <a:gd name="T4" fmla="*/ 0 w 24"/>
                <a:gd name="T5" fmla="*/ 0 h 34"/>
                <a:gd name="T6" fmla="*/ 0 w 24"/>
                <a:gd name="T7" fmla="*/ 34 h 34"/>
                <a:gd name="T8" fmla="*/ 1 w 24"/>
                <a:gd name="T9" fmla="*/ 34 h 34"/>
                <a:gd name="T10" fmla="*/ 14 w 24"/>
                <a:gd name="T11" fmla="*/ 32 h 34"/>
                <a:gd name="T12" fmla="*/ 17 w 24"/>
                <a:gd name="T13" fmla="*/ 28 h 34"/>
                <a:gd name="T14" fmla="*/ 21 w 24"/>
                <a:gd name="T15" fmla="*/ 16 h 34"/>
                <a:gd name="T16" fmla="*/ 21 w 24"/>
                <a:gd name="T17" fmla="*/ 12 h 34"/>
                <a:gd name="T18" fmla="*/ 24 w 24"/>
                <a:gd name="T19" fmla="*/ 15 h 34"/>
                <a:gd name="T20" fmla="*/ 22 w 24"/>
                <a:gd name="T21" fmla="*/ 9 h 34"/>
                <a:gd name="T22" fmla="*/ 22 w 24"/>
                <a:gd name="T2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4">
                  <a:moveTo>
                    <a:pt x="22" y="7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4"/>
                    <a:pt x="23" y="11"/>
                    <a:pt x="22" y="9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115533" y="2839724"/>
              <a:ext cx="395529" cy="564276"/>
            </a:xfrm>
            <a:custGeom>
              <a:avLst/>
              <a:gdLst>
                <a:gd name="T0" fmla="*/ 24 w 221"/>
                <a:gd name="T1" fmla="*/ 0 h 316"/>
                <a:gd name="T2" fmla="*/ 24 w 221"/>
                <a:gd name="T3" fmla="*/ 57 h 316"/>
                <a:gd name="T4" fmla="*/ 4 w 221"/>
                <a:gd name="T5" fmla="*/ 44 h 316"/>
                <a:gd name="T6" fmla="*/ 0 w 221"/>
                <a:gd name="T7" fmla="*/ 66 h 316"/>
                <a:gd name="T8" fmla="*/ 7 w 221"/>
                <a:gd name="T9" fmla="*/ 73 h 316"/>
                <a:gd name="T10" fmla="*/ 10 w 221"/>
                <a:gd name="T11" fmla="*/ 79 h 316"/>
                <a:gd name="T12" fmla="*/ 7 w 221"/>
                <a:gd name="T13" fmla="*/ 82 h 316"/>
                <a:gd name="T14" fmla="*/ 7 w 221"/>
                <a:gd name="T15" fmla="*/ 113 h 316"/>
                <a:gd name="T16" fmla="*/ 12 w 221"/>
                <a:gd name="T17" fmla="*/ 134 h 316"/>
                <a:gd name="T18" fmla="*/ 8 w 221"/>
                <a:gd name="T19" fmla="*/ 146 h 316"/>
                <a:gd name="T20" fmla="*/ 6 w 221"/>
                <a:gd name="T21" fmla="*/ 155 h 316"/>
                <a:gd name="T22" fmla="*/ 7 w 221"/>
                <a:gd name="T23" fmla="*/ 156 h 316"/>
                <a:gd name="T24" fmla="*/ 7 w 221"/>
                <a:gd name="T25" fmla="*/ 157 h 316"/>
                <a:gd name="T26" fmla="*/ 5 w 221"/>
                <a:gd name="T27" fmla="*/ 167 h 316"/>
                <a:gd name="T28" fmla="*/ 4 w 221"/>
                <a:gd name="T29" fmla="*/ 177 h 316"/>
                <a:gd name="T30" fmla="*/ 5 w 221"/>
                <a:gd name="T31" fmla="*/ 177 h 316"/>
                <a:gd name="T32" fmla="*/ 5 w 221"/>
                <a:gd name="T33" fmla="*/ 178 h 316"/>
                <a:gd name="T34" fmla="*/ 5 w 221"/>
                <a:gd name="T35" fmla="*/ 195 h 316"/>
                <a:gd name="T36" fmla="*/ 12 w 221"/>
                <a:gd name="T37" fmla="*/ 205 h 316"/>
                <a:gd name="T38" fmla="*/ 12 w 221"/>
                <a:gd name="T39" fmla="*/ 211 h 316"/>
                <a:gd name="T40" fmla="*/ 12 w 221"/>
                <a:gd name="T41" fmla="*/ 212 h 316"/>
                <a:gd name="T42" fmla="*/ 12 w 221"/>
                <a:gd name="T43" fmla="*/ 215 h 316"/>
                <a:gd name="T44" fmla="*/ 10 w 221"/>
                <a:gd name="T45" fmla="*/ 221 h 316"/>
                <a:gd name="T46" fmla="*/ 8 w 221"/>
                <a:gd name="T47" fmla="*/ 227 h 316"/>
                <a:gd name="T48" fmla="*/ 8 w 221"/>
                <a:gd name="T49" fmla="*/ 237 h 316"/>
                <a:gd name="T50" fmla="*/ 8 w 221"/>
                <a:gd name="T51" fmla="*/ 249 h 316"/>
                <a:gd name="T52" fmla="*/ 9 w 221"/>
                <a:gd name="T53" fmla="*/ 251 h 316"/>
                <a:gd name="T54" fmla="*/ 8 w 221"/>
                <a:gd name="T55" fmla="*/ 259 h 316"/>
                <a:gd name="T56" fmla="*/ 4 w 221"/>
                <a:gd name="T57" fmla="*/ 265 h 316"/>
                <a:gd name="T58" fmla="*/ 144 w 221"/>
                <a:gd name="T59" fmla="*/ 316 h 316"/>
                <a:gd name="T60" fmla="*/ 221 w 221"/>
                <a:gd name="T61" fmla="*/ 316 h 316"/>
                <a:gd name="T62" fmla="*/ 221 w 221"/>
                <a:gd name="T63" fmla="*/ 0 h 316"/>
                <a:gd name="T64" fmla="*/ 24 w 221"/>
                <a:gd name="T6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316">
                  <a:moveTo>
                    <a:pt x="24" y="0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0" y="75"/>
                    <a:pt x="11" y="77"/>
                    <a:pt x="10" y="79"/>
                  </a:cubicBezTo>
                  <a:cubicBezTo>
                    <a:pt x="10" y="81"/>
                    <a:pt x="8" y="82"/>
                    <a:pt x="7" y="82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5" y="154"/>
                    <a:pt x="6" y="155"/>
                    <a:pt x="6" y="155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7"/>
                    <a:pt x="7" y="157"/>
                    <a:pt x="7" y="157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3" y="176"/>
                    <a:pt x="4" y="176"/>
                    <a:pt x="4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12" y="212"/>
                    <a:pt x="12" y="212"/>
                    <a:pt x="12" y="212"/>
                  </a:cubicBezTo>
                  <a:cubicBezTo>
                    <a:pt x="12" y="213"/>
                    <a:pt x="12" y="214"/>
                    <a:pt x="12" y="215"/>
                  </a:cubicBezTo>
                  <a:cubicBezTo>
                    <a:pt x="12" y="217"/>
                    <a:pt x="11" y="219"/>
                    <a:pt x="10" y="221"/>
                  </a:cubicBezTo>
                  <a:cubicBezTo>
                    <a:pt x="8" y="224"/>
                    <a:pt x="7" y="226"/>
                    <a:pt x="8" y="227"/>
                  </a:cubicBezTo>
                  <a:cubicBezTo>
                    <a:pt x="10" y="230"/>
                    <a:pt x="8" y="237"/>
                    <a:pt x="8" y="237"/>
                  </a:cubicBezTo>
                  <a:cubicBezTo>
                    <a:pt x="8" y="237"/>
                    <a:pt x="7" y="245"/>
                    <a:pt x="8" y="249"/>
                  </a:cubicBezTo>
                  <a:cubicBezTo>
                    <a:pt x="8" y="250"/>
                    <a:pt x="9" y="251"/>
                    <a:pt x="9" y="251"/>
                  </a:cubicBezTo>
                  <a:cubicBezTo>
                    <a:pt x="10" y="254"/>
                    <a:pt x="11" y="255"/>
                    <a:pt x="8" y="259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4" y="316"/>
                    <a:pt x="144" y="316"/>
                    <a:pt x="144" y="316"/>
                  </a:cubicBezTo>
                  <a:cubicBezTo>
                    <a:pt x="221" y="316"/>
                    <a:pt x="221" y="316"/>
                    <a:pt x="221" y="316"/>
                  </a:cubicBezTo>
                  <a:cubicBezTo>
                    <a:pt x="221" y="0"/>
                    <a:pt x="221" y="0"/>
                    <a:pt x="221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511063" y="2839724"/>
              <a:ext cx="407136" cy="564276"/>
            </a:xfrm>
            <a:custGeom>
              <a:avLst/>
              <a:gdLst>
                <a:gd name="T0" fmla="*/ 184 w 456"/>
                <a:gd name="T1" fmla="*/ 592 h 632"/>
                <a:gd name="T2" fmla="*/ 186 w 456"/>
                <a:gd name="T3" fmla="*/ 592 h 632"/>
                <a:gd name="T4" fmla="*/ 456 w 456"/>
                <a:gd name="T5" fmla="*/ 592 h 632"/>
                <a:gd name="T6" fmla="*/ 456 w 456"/>
                <a:gd name="T7" fmla="*/ 80 h 632"/>
                <a:gd name="T8" fmla="*/ 456 w 456"/>
                <a:gd name="T9" fmla="*/ 80 h 632"/>
                <a:gd name="T10" fmla="*/ 456 w 456"/>
                <a:gd name="T11" fmla="*/ 0 h 632"/>
                <a:gd name="T12" fmla="*/ 2 w 456"/>
                <a:gd name="T13" fmla="*/ 0 h 632"/>
                <a:gd name="T14" fmla="*/ 0 w 456"/>
                <a:gd name="T15" fmla="*/ 0 h 632"/>
                <a:gd name="T16" fmla="*/ 0 w 456"/>
                <a:gd name="T17" fmla="*/ 632 h 632"/>
                <a:gd name="T18" fmla="*/ 48 w 456"/>
                <a:gd name="T19" fmla="*/ 632 h 632"/>
                <a:gd name="T20" fmla="*/ 48 w 456"/>
                <a:gd name="T21" fmla="*/ 594 h 632"/>
                <a:gd name="T22" fmla="*/ 176 w 456"/>
                <a:gd name="T23" fmla="*/ 594 h 632"/>
                <a:gd name="T24" fmla="*/ 176 w 456"/>
                <a:gd name="T25" fmla="*/ 592 h 632"/>
                <a:gd name="T26" fmla="*/ 184 w 456"/>
                <a:gd name="T27" fmla="*/ 592 h 632"/>
                <a:gd name="T28" fmla="*/ 184 w 456"/>
                <a:gd name="T29" fmla="*/ 592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6" h="632">
                  <a:moveTo>
                    <a:pt x="184" y="592"/>
                  </a:moveTo>
                  <a:lnTo>
                    <a:pt x="186" y="592"/>
                  </a:lnTo>
                  <a:lnTo>
                    <a:pt x="456" y="592"/>
                  </a:lnTo>
                  <a:lnTo>
                    <a:pt x="456" y="80"/>
                  </a:lnTo>
                  <a:lnTo>
                    <a:pt x="456" y="80"/>
                  </a:lnTo>
                  <a:lnTo>
                    <a:pt x="45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632"/>
                  </a:lnTo>
                  <a:lnTo>
                    <a:pt x="48" y="632"/>
                  </a:lnTo>
                  <a:lnTo>
                    <a:pt x="48" y="594"/>
                  </a:lnTo>
                  <a:lnTo>
                    <a:pt x="176" y="594"/>
                  </a:lnTo>
                  <a:lnTo>
                    <a:pt x="176" y="592"/>
                  </a:lnTo>
                  <a:lnTo>
                    <a:pt x="184" y="592"/>
                  </a:lnTo>
                  <a:lnTo>
                    <a:pt x="184" y="59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38759" y="2403124"/>
              <a:ext cx="698203" cy="909807"/>
            </a:xfrm>
            <a:custGeom>
              <a:avLst/>
              <a:gdLst>
                <a:gd name="T0" fmla="*/ 387 w 391"/>
                <a:gd name="T1" fmla="*/ 493 h 509"/>
                <a:gd name="T2" fmla="*/ 387 w 391"/>
                <a:gd name="T3" fmla="*/ 471 h 509"/>
                <a:gd name="T4" fmla="*/ 391 w 391"/>
                <a:gd name="T5" fmla="*/ 459 h 509"/>
                <a:gd name="T6" fmla="*/ 391 w 391"/>
                <a:gd name="T7" fmla="*/ 455 h 509"/>
                <a:gd name="T8" fmla="*/ 384 w 391"/>
                <a:gd name="T9" fmla="*/ 439 h 509"/>
                <a:gd name="T10" fmla="*/ 384 w 391"/>
                <a:gd name="T11" fmla="*/ 421 h 509"/>
                <a:gd name="T12" fmla="*/ 384 w 391"/>
                <a:gd name="T13" fmla="*/ 411 h 509"/>
                <a:gd name="T14" fmla="*/ 386 w 391"/>
                <a:gd name="T15" fmla="*/ 400 h 509"/>
                <a:gd name="T16" fmla="*/ 387 w 391"/>
                <a:gd name="T17" fmla="*/ 390 h 509"/>
                <a:gd name="T18" fmla="*/ 386 w 391"/>
                <a:gd name="T19" fmla="*/ 357 h 509"/>
                <a:gd name="T20" fmla="*/ 169 w 391"/>
                <a:gd name="T21" fmla="*/ 142 h 509"/>
                <a:gd name="T22" fmla="*/ 0 w 391"/>
                <a:gd name="T23" fmla="*/ 0 h 509"/>
                <a:gd name="T24" fmla="*/ 15 w 391"/>
                <a:gd name="T25" fmla="*/ 80 h 509"/>
                <a:gd name="T26" fmla="*/ 4 w 391"/>
                <a:gd name="T27" fmla="*/ 123 h 509"/>
                <a:gd name="T28" fmla="*/ 11 w 391"/>
                <a:gd name="T29" fmla="*/ 139 h 509"/>
                <a:gd name="T30" fmla="*/ 27 w 391"/>
                <a:gd name="T31" fmla="*/ 170 h 509"/>
                <a:gd name="T32" fmla="*/ 35 w 391"/>
                <a:gd name="T33" fmla="*/ 209 h 509"/>
                <a:gd name="T34" fmla="*/ 58 w 391"/>
                <a:gd name="T35" fmla="*/ 236 h 509"/>
                <a:gd name="T36" fmla="*/ 58 w 391"/>
                <a:gd name="T37" fmla="*/ 248 h 509"/>
                <a:gd name="T38" fmla="*/ 70 w 391"/>
                <a:gd name="T39" fmla="*/ 252 h 509"/>
                <a:gd name="T40" fmla="*/ 74 w 391"/>
                <a:gd name="T41" fmla="*/ 252 h 509"/>
                <a:gd name="T42" fmla="*/ 78 w 391"/>
                <a:gd name="T43" fmla="*/ 240 h 509"/>
                <a:gd name="T44" fmla="*/ 97 w 391"/>
                <a:gd name="T45" fmla="*/ 244 h 509"/>
                <a:gd name="T46" fmla="*/ 86 w 391"/>
                <a:gd name="T47" fmla="*/ 248 h 509"/>
                <a:gd name="T48" fmla="*/ 86 w 391"/>
                <a:gd name="T49" fmla="*/ 256 h 509"/>
                <a:gd name="T50" fmla="*/ 93 w 391"/>
                <a:gd name="T51" fmla="*/ 271 h 509"/>
                <a:gd name="T52" fmla="*/ 82 w 391"/>
                <a:gd name="T53" fmla="*/ 260 h 509"/>
                <a:gd name="T54" fmla="*/ 78 w 391"/>
                <a:gd name="T55" fmla="*/ 263 h 509"/>
                <a:gd name="T56" fmla="*/ 89 w 391"/>
                <a:gd name="T57" fmla="*/ 299 h 509"/>
                <a:gd name="T58" fmla="*/ 105 w 391"/>
                <a:gd name="T59" fmla="*/ 306 h 509"/>
                <a:gd name="T60" fmla="*/ 97 w 391"/>
                <a:gd name="T61" fmla="*/ 318 h 509"/>
                <a:gd name="T62" fmla="*/ 136 w 391"/>
                <a:gd name="T63" fmla="*/ 369 h 509"/>
                <a:gd name="T64" fmla="*/ 140 w 391"/>
                <a:gd name="T65" fmla="*/ 381 h 509"/>
                <a:gd name="T66" fmla="*/ 148 w 391"/>
                <a:gd name="T67" fmla="*/ 388 h 509"/>
                <a:gd name="T68" fmla="*/ 148 w 391"/>
                <a:gd name="T69" fmla="*/ 396 h 509"/>
                <a:gd name="T70" fmla="*/ 152 w 391"/>
                <a:gd name="T71" fmla="*/ 416 h 509"/>
                <a:gd name="T72" fmla="*/ 179 w 391"/>
                <a:gd name="T73" fmla="*/ 423 h 509"/>
                <a:gd name="T74" fmla="*/ 187 w 391"/>
                <a:gd name="T75" fmla="*/ 420 h 509"/>
                <a:gd name="T76" fmla="*/ 203 w 391"/>
                <a:gd name="T77" fmla="*/ 431 h 509"/>
                <a:gd name="T78" fmla="*/ 222 w 391"/>
                <a:gd name="T79" fmla="*/ 439 h 509"/>
                <a:gd name="T80" fmla="*/ 226 w 391"/>
                <a:gd name="T81" fmla="*/ 435 h 509"/>
                <a:gd name="T82" fmla="*/ 234 w 391"/>
                <a:gd name="T83" fmla="*/ 443 h 509"/>
                <a:gd name="T84" fmla="*/ 246 w 391"/>
                <a:gd name="T85" fmla="*/ 455 h 509"/>
                <a:gd name="T86" fmla="*/ 281 w 391"/>
                <a:gd name="T87" fmla="*/ 486 h 509"/>
                <a:gd name="T88" fmla="*/ 285 w 391"/>
                <a:gd name="T89" fmla="*/ 509 h 509"/>
                <a:gd name="T90" fmla="*/ 374 w 391"/>
                <a:gd name="T91" fmla="*/ 505 h 509"/>
                <a:gd name="T92" fmla="*/ 387 w 391"/>
                <a:gd name="T93" fmla="*/ 503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1" h="509">
                  <a:moveTo>
                    <a:pt x="388" y="495"/>
                  </a:moveTo>
                  <a:cubicBezTo>
                    <a:pt x="388" y="495"/>
                    <a:pt x="387" y="494"/>
                    <a:pt x="387" y="493"/>
                  </a:cubicBezTo>
                  <a:cubicBezTo>
                    <a:pt x="386" y="489"/>
                    <a:pt x="387" y="481"/>
                    <a:pt x="387" y="481"/>
                  </a:cubicBezTo>
                  <a:cubicBezTo>
                    <a:pt x="387" y="481"/>
                    <a:pt x="389" y="474"/>
                    <a:pt x="387" y="471"/>
                  </a:cubicBezTo>
                  <a:cubicBezTo>
                    <a:pt x="386" y="470"/>
                    <a:pt x="387" y="468"/>
                    <a:pt x="389" y="465"/>
                  </a:cubicBezTo>
                  <a:cubicBezTo>
                    <a:pt x="390" y="463"/>
                    <a:pt x="391" y="461"/>
                    <a:pt x="391" y="459"/>
                  </a:cubicBezTo>
                  <a:cubicBezTo>
                    <a:pt x="391" y="458"/>
                    <a:pt x="391" y="457"/>
                    <a:pt x="391" y="456"/>
                  </a:cubicBezTo>
                  <a:cubicBezTo>
                    <a:pt x="391" y="455"/>
                    <a:pt x="391" y="455"/>
                    <a:pt x="391" y="455"/>
                  </a:cubicBezTo>
                  <a:cubicBezTo>
                    <a:pt x="391" y="449"/>
                    <a:pt x="391" y="449"/>
                    <a:pt x="391" y="449"/>
                  </a:cubicBezTo>
                  <a:cubicBezTo>
                    <a:pt x="384" y="439"/>
                    <a:pt x="384" y="439"/>
                    <a:pt x="384" y="439"/>
                  </a:cubicBezTo>
                  <a:cubicBezTo>
                    <a:pt x="384" y="422"/>
                    <a:pt x="384" y="422"/>
                    <a:pt x="384" y="422"/>
                  </a:cubicBezTo>
                  <a:cubicBezTo>
                    <a:pt x="384" y="421"/>
                    <a:pt x="384" y="421"/>
                    <a:pt x="384" y="421"/>
                  </a:cubicBezTo>
                  <a:cubicBezTo>
                    <a:pt x="383" y="421"/>
                    <a:pt x="383" y="421"/>
                    <a:pt x="383" y="421"/>
                  </a:cubicBezTo>
                  <a:cubicBezTo>
                    <a:pt x="383" y="420"/>
                    <a:pt x="382" y="420"/>
                    <a:pt x="384" y="411"/>
                  </a:cubicBezTo>
                  <a:cubicBezTo>
                    <a:pt x="386" y="401"/>
                    <a:pt x="386" y="401"/>
                    <a:pt x="386" y="401"/>
                  </a:cubicBezTo>
                  <a:cubicBezTo>
                    <a:pt x="386" y="400"/>
                    <a:pt x="386" y="400"/>
                    <a:pt x="386" y="400"/>
                  </a:cubicBezTo>
                  <a:cubicBezTo>
                    <a:pt x="385" y="399"/>
                    <a:pt x="385" y="399"/>
                    <a:pt x="385" y="399"/>
                  </a:cubicBezTo>
                  <a:cubicBezTo>
                    <a:pt x="385" y="399"/>
                    <a:pt x="384" y="398"/>
                    <a:pt x="387" y="390"/>
                  </a:cubicBezTo>
                  <a:cubicBezTo>
                    <a:pt x="391" y="378"/>
                    <a:pt x="391" y="378"/>
                    <a:pt x="391" y="378"/>
                  </a:cubicBezTo>
                  <a:cubicBezTo>
                    <a:pt x="386" y="357"/>
                    <a:pt x="386" y="357"/>
                    <a:pt x="386" y="357"/>
                  </a:cubicBezTo>
                  <a:cubicBezTo>
                    <a:pt x="386" y="357"/>
                    <a:pt x="386" y="357"/>
                    <a:pt x="386" y="357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8" y="236"/>
                    <a:pt x="58" y="236"/>
                    <a:pt x="58" y="236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58" y="248"/>
                    <a:pt x="58" y="248"/>
                    <a:pt x="58" y="248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70" y="252"/>
                    <a:pt x="70" y="252"/>
                    <a:pt x="70" y="252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2"/>
                    <a:pt x="74" y="252"/>
                    <a:pt x="74" y="252"/>
                  </a:cubicBezTo>
                  <a:cubicBezTo>
                    <a:pt x="78" y="252"/>
                    <a:pt x="78" y="252"/>
                    <a:pt x="78" y="252"/>
                  </a:cubicBezTo>
                  <a:cubicBezTo>
                    <a:pt x="78" y="240"/>
                    <a:pt x="78" y="240"/>
                    <a:pt x="78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97" y="244"/>
                    <a:pt x="97" y="244"/>
                    <a:pt x="97" y="244"/>
                  </a:cubicBezTo>
                  <a:cubicBezTo>
                    <a:pt x="89" y="248"/>
                    <a:pt x="89" y="248"/>
                    <a:pt x="89" y="248"/>
                  </a:cubicBezTo>
                  <a:cubicBezTo>
                    <a:pt x="86" y="248"/>
                    <a:pt x="86" y="248"/>
                    <a:pt x="86" y="248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93" y="267"/>
                    <a:pt x="93" y="267"/>
                    <a:pt x="93" y="267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2" y="260"/>
                    <a:pt x="82" y="260"/>
                    <a:pt x="82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82" y="291"/>
                    <a:pt x="82" y="291"/>
                    <a:pt x="82" y="291"/>
                  </a:cubicBezTo>
                  <a:cubicBezTo>
                    <a:pt x="89" y="299"/>
                    <a:pt x="89" y="299"/>
                    <a:pt x="89" y="299"/>
                  </a:cubicBezTo>
                  <a:cubicBezTo>
                    <a:pt x="101" y="299"/>
                    <a:pt x="101" y="299"/>
                    <a:pt x="101" y="299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97" y="318"/>
                    <a:pt x="97" y="318"/>
                    <a:pt x="97" y="318"/>
                  </a:cubicBezTo>
                  <a:cubicBezTo>
                    <a:pt x="101" y="326"/>
                    <a:pt x="101" y="326"/>
                    <a:pt x="101" y="326"/>
                  </a:cubicBezTo>
                  <a:cubicBezTo>
                    <a:pt x="136" y="369"/>
                    <a:pt x="136" y="369"/>
                    <a:pt x="136" y="369"/>
                  </a:cubicBezTo>
                  <a:cubicBezTo>
                    <a:pt x="140" y="373"/>
                    <a:pt x="140" y="373"/>
                    <a:pt x="140" y="373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8" y="384"/>
                    <a:pt x="148" y="384"/>
                    <a:pt x="148" y="384"/>
                  </a:cubicBezTo>
                  <a:cubicBezTo>
                    <a:pt x="148" y="388"/>
                    <a:pt x="148" y="388"/>
                    <a:pt x="148" y="388"/>
                  </a:cubicBezTo>
                  <a:cubicBezTo>
                    <a:pt x="152" y="392"/>
                    <a:pt x="152" y="392"/>
                    <a:pt x="152" y="392"/>
                  </a:cubicBezTo>
                  <a:cubicBezTo>
                    <a:pt x="148" y="396"/>
                    <a:pt x="148" y="396"/>
                    <a:pt x="148" y="396"/>
                  </a:cubicBezTo>
                  <a:cubicBezTo>
                    <a:pt x="152" y="412"/>
                    <a:pt x="152" y="412"/>
                    <a:pt x="152" y="412"/>
                  </a:cubicBezTo>
                  <a:cubicBezTo>
                    <a:pt x="152" y="416"/>
                    <a:pt x="152" y="416"/>
                    <a:pt x="152" y="416"/>
                  </a:cubicBezTo>
                  <a:cubicBezTo>
                    <a:pt x="171" y="420"/>
                    <a:pt x="171" y="420"/>
                    <a:pt x="171" y="420"/>
                  </a:cubicBezTo>
                  <a:cubicBezTo>
                    <a:pt x="179" y="423"/>
                    <a:pt x="179" y="423"/>
                    <a:pt x="179" y="423"/>
                  </a:cubicBezTo>
                  <a:cubicBezTo>
                    <a:pt x="183" y="420"/>
                    <a:pt x="183" y="420"/>
                    <a:pt x="183" y="420"/>
                  </a:cubicBezTo>
                  <a:cubicBezTo>
                    <a:pt x="187" y="420"/>
                    <a:pt x="187" y="420"/>
                    <a:pt x="187" y="420"/>
                  </a:cubicBezTo>
                  <a:cubicBezTo>
                    <a:pt x="199" y="427"/>
                    <a:pt x="199" y="427"/>
                    <a:pt x="199" y="427"/>
                  </a:cubicBezTo>
                  <a:cubicBezTo>
                    <a:pt x="203" y="431"/>
                    <a:pt x="203" y="431"/>
                    <a:pt x="203" y="431"/>
                  </a:cubicBezTo>
                  <a:cubicBezTo>
                    <a:pt x="218" y="439"/>
                    <a:pt x="218" y="439"/>
                    <a:pt x="218" y="439"/>
                  </a:cubicBezTo>
                  <a:cubicBezTo>
                    <a:pt x="222" y="439"/>
                    <a:pt x="222" y="439"/>
                    <a:pt x="222" y="439"/>
                  </a:cubicBezTo>
                  <a:cubicBezTo>
                    <a:pt x="222" y="435"/>
                    <a:pt x="222" y="435"/>
                    <a:pt x="222" y="435"/>
                  </a:cubicBezTo>
                  <a:cubicBezTo>
                    <a:pt x="226" y="435"/>
                    <a:pt x="226" y="435"/>
                    <a:pt x="226" y="435"/>
                  </a:cubicBezTo>
                  <a:cubicBezTo>
                    <a:pt x="230" y="439"/>
                    <a:pt x="230" y="439"/>
                    <a:pt x="230" y="439"/>
                  </a:cubicBezTo>
                  <a:cubicBezTo>
                    <a:pt x="234" y="443"/>
                    <a:pt x="234" y="443"/>
                    <a:pt x="234" y="443"/>
                  </a:cubicBezTo>
                  <a:cubicBezTo>
                    <a:pt x="238" y="451"/>
                    <a:pt x="238" y="451"/>
                    <a:pt x="238" y="451"/>
                  </a:cubicBezTo>
                  <a:cubicBezTo>
                    <a:pt x="246" y="455"/>
                    <a:pt x="246" y="455"/>
                    <a:pt x="246" y="455"/>
                  </a:cubicBezTo>
                  <a:cubicBezTo>
                    <a:pt x="277" y="478"/>
                    <a:pt x="277" y="478"/>
                    <a:pt x="277" y="478"/>
                  </a:cubicBezTo>
                  <a:cubicBezTo>
                    <a:pt x="281" y="486"/>
                    <a:pt x="281" y="486"/>
                    <a:pt x="281" y="486"/>
                  </a:cubicBezTo>
                  <a:cubicBezTo>
                    <a:pt x="281" y="490"/>
                    <a:pt x="281" y="490"/>
                    <a:pt x="281" y="490"/>
                  </a:cubicBezTo>
                  <a:cubicBezTo>
                    <a:pt x="285" y="509"/>
                    <a:pt x="285" y="509"/>
                    <a:pt x="285" y="509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4" y="505"/>
                    <a:pt x="374" y="505"/>
                    <a:pt x="374" y="505"/>
                  </a:cubicBezTo>
                  <a:cubicBezTo>
                    <a:pt x="383" y="509"/>
                    <a:pt x="383" y="509"/>
                    <a:pt x="383" y="509"/>
                  </a:cubicBezTo>
                  <a:cubicBezTo>
                    <a:pt x="387" y="503"/>
                    <a:pt x="387" y="503"/>
                    <a:pt x="387" y="503"/>
                  </a:cubicBezTo>
                  <a:cubicBezTo>
                    <a:pt x="390" y="499"/>
                    <a:pt x="389" y="498"/>
                    <a:pt x="388" y="49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9961" y="2723655"/>
              <a:ext cx="458028" cy="178568"/>
            </a:xfrm>
            <a:custGeom>
              <a:avLst/>
              <a:gdLst>
                <a:gd name="T0" fmla="*/ 213 w 256"/>
                <a:gd name="T1" fmla="*/ 40 h 100"/>
                <a:gd name="T2" fmla="*/ 203 w 256"/>
                <a:gd name="T3" fmla="*/ 32 h 100"/>
                <a:gd name="T4" fmla="*/ 207 w 256"/>
                <a:gd name="T5" fmla="*/ 21 h 100"/>
                <a:gd name="T6" fmla="*/ 201 w 256"/>
                <a:gd name="T7" fmla="*/ 0 h 100"/>
                <a:gd name="T8" fmla="*/ 199 w 256"/>
                <a:gd name="T9" fmla="*/ 0 h 100"/>
                <a:gd name="T10" fmla="*/ 191 w 256"/>
                <a:gd name="T11" fmla="*/ 4 h 100"/>
                <a:gd name="T12" fmla="*/ 183 w 256"/>
                <a:gd name="T13" fmla="*/ 4 h 100"/>
                <a:gd name="T14" fmla="*/ 171 w 256"/>
                <a:gd name="T15" fmla="*/ 0 h 100"/>
                <a:gd name="T16" fmla="*/ 167 w 256"/>
                <a:gd name="T17" fmla="*/ 10 h 100"/>
                <a:gd name="T18" fmla="*/ 160 w 256"/>
                <a:gd name="T19" fmla="*/ 15 h 100"/>
                <a:gd name="T20" fmla="*/ 152 w 256"/>
                <a:gd name="T21" fmla="*/ 24 h 100"/>
                <a:gd name="T22" fmla="*/ 142 w 256"/>
                <a:gd name="T23" fmla="*/ 32 h 100"/>
                <a:gd name="T24" fmla="*/ 142 w 256"/>
                <a:gd name="T25" fmla="*/ 39 h 100"/>
                <a:gd name="T26" fmla="*/ 125 w 256"/>
                <a:gd name="T27" fmla="*/ 42 h 100"/>
                <a:gd name="T28" fmla="*/ 124 w 256"/>
                <a:gd name="T29" fmla="*/ 53 h 100"/>
                <a:gd name="T30" fmla="*/ 120 w 256"/>
                <a:gd name="T31" fmla="*/ 58 h 100"/>
                <a:gd name="T32" fmla="*/ 120 w 256"/>
                <a:gd name="T33" fmla="*/ 59 h 100"/>
                <a:gd name="T34" fmla="*/ 120 w 256"/>
                <a:gd name="T35" fmla="*/ 61 h 100"/>
                <a:gd name="T36" fmla="*/ 119 w 256"/>
                <a:gd name="T37" fmla="*/ 61 h 100"/>
                <a:gd name="T38" fmla="*/ 116 w 256"/>
                <a:gd name="T39" fmla="*/ 60 h 100"/>
                <a:gd name="T40" fmla="*/ 109 w 256"/>
                <a:gd name="T41" fmla="*/ 71 h 100"/>
                <a:gd name="T42" fmla="*/ 86 w 256"/>
                <a:gd name="T43" fmla="*/ 75 h 100"/>
                <a:gd name="T44" fmla="*/ 69 w 256"/>
                <a:gd name="T45" fmla="*/ 79 h 100"/>
                <a:gd name="T46" fmla="*/ 67 w 256"/>
                <a:gd name="T47" fmla="*/ 79 h 100"/>
                <a:gd name="T48" fmla="*/ 63 w 256"/>
                <a:gd name="T49" fmla="*/ 79 h 100"/>
                <a:gd name="T50" fmla="*/ 60 w 256"/>
                <a:gd name="T51" fmla="*/ 78 h 100"/>
                <a:gd name="T52" fmla="*/ 55 w 256"/>
                <a:gd name="T53" fmla="*/ 78 h 100"/>
                <a:gd name="T54" fmla="*/ 55 w 256"/>
                <a:gd name="T55" fmla="*/ 78 h 100"/>
                <a:gd name="T56" fmla="*/ 52 w 256"/>
                <a:gd name="T57" fmla="*/ 78 h 100"/>
                <a:gd name="T58" fmla="*/ 49 w 256"/>
                <a:gd name="T59" fmla="*/ 78 h 100"/>
                <a:gd name="T60" fmla="*/ 44 w 256"/>
                <a:gd name="T61" fmla="*/ 78 h 100"/>
                <a:gd name="T62" fmla="*/ 40 w 256"/>
                <a:gd name="T63" fmla="*/ 77 h 100"/>
                <a:gd name="T64" fmla="*/ 36 w 256"/>
                <a:gd name="T65" fmla="*/ 78 h 100"/>
                <a:gd name="T66" fmla="*/ 34 w 256"/>
                <a:gd name="T67" fmla="*/ 77 h 100"/>
                <a:gd name="T68" fmla="*/ 28 w 256"/>
                <a:gd name="T69" fmla="*/ 77 h 100"/>
                <a:gd name="T70" fmla="*/ 27 w 256"/>
                <a:gd name="T71" fmla="*/ 77 h 100"/>
                <a:gd name="T72" fmla="*/ 24 w 256"/>
                <a:gd name="T73" fmla="*/ 77 h 100"/>
                <a:gd name="T74" fmla="*/ 23 w 256"/>
                <a:gd name="T75" fmla="*/ 79 h 100"/>
                <a:gd name="T76" fmla="*/ 22 w 256"/>
                <a:gd name="T77" fmla="*/ 86 h 100"/>
                <a:gd name="T78" fmla="*/ 13 w 256"/>
                <a:gd name="T79" fmla="*/ 91 h 100"/>
                <a:gd name="T80" fmla="*/ 2 w 256"/>
                <a:gd name="T81" fmla="*/ 99 h 100"/>
                <a:gd name="T82" fmla="*/ 33 w 256"/>
                <a:gd name="T83" fmla="*/ 100 h 100"/>
                <a:gd name="T84" fmla="*/ 33 w 256"/>
                <a:gd name="T85" fmla="*/ 100 h 100"/>
                <a:gd name="T86" fmla="*/ 256 w 256"/>
                <a:gd name="T87" fmla="*/ 100 h 100"/>
                <a:gd name="T88" fmla="*/ 252 w 256"/>
                <a:gd name="T89" fmla="*/ 92 h 100"/>
                <a:gd name="T90" fmla="*/ 252 w 256"/>
                <a:gd name="T91" fmla="*/ 84 h 100"/>
                <a:gd name="T92" fmla="*/ 256 w 256"/>
                <a:gd name="T93" fmla="*/ 73 h 100"/>
                <a:gd name="T94" fmla="*/ 237 w 256"/>
                <a:gd name="T95" fmla="*/ 61 h 100"/>
                <a:gd name="T96" fmla="*/ 217 w 256"/>
                <a:gd name="T97" fmla="*/ 49 h 100"/>
                <a:gd name="T98" fmla="*/ 217 w 256"/>
                <a:gd name="T99" fmla="*/ 4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6" h="100">
                  <a:moveTo>
                    <a:pt x="217" y="45"/>
                  </a:moveTo>
                  <a:cubicBezTo>
                    <a:pt x="213" y="40"/>
                    <a:pt x="213" y="40"/>
                    <a:pt x="213" y="40"/>
                  </a:cubicBezTo>
                  <a:cubicBezTo>
                    <a:pt x="207" y="36"/>
                    <a:pt x="207" y="36"/>
                    <a:pt x="207" y="36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1"/>
                    <a:pt x="207" y="21"/>
                    <a:pt x="207" y="21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4"/>
                    <a:pt x="191" y="4"/>
                    <a:pt x="191" y="4"/>
                  </a:cubicBezTo>
                  <a:cubicBezTo>
                    <a:pt x="188" y="7"/>
                    <a:pt x="188" y="7"/>
                    <a:pt x="188" y="7"/>
                  </a:cubicBezTo>
                  <a:cubicBezTo>
                    <a:pt x="183" y="4"/>
                    <a:pt x="183" y="4"/>
                    <a:pt x="183" y="4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67" y="10"/>
                    <a:pt x="167" y="10"/>
                    <a:pt x="167" y="10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4" y="10"/>
                    <a:pt x="163" y="12"/>
                    <a:pt x="160" y="15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7" y="25"/>
                    <a:pt x="144" y="30"/>
                    <a:pt x="142" y="32"/>
                  </a:cubicBezTo>
                  <a:cubicBezTo>
                    <a:pt x="140" y="34"/>
                    <a:pt x="140" y="36"/>
                    <a:pt x="141" y="37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6" y="43"/>
                    <a:pt x="127" y="49"/>
                    <a:pt x="125" y="51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53"/>
                    <a:pt x="123" y="54"/>
                    <a:pt x="121" y="57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8" y="61"/>
                    <a:pt x="117" y="60"/>
                    <a:pt x="116" y="60"/>
                  </a:cubicBezTo>
                  <a:cubicBezTo>
                    <a:pt x="115" y="63"/>
                    <a:pt x="114" y="65"/>
                    <a:pt x="113" y="66"/>
                  </a:cubicBezTo>
                  <a:cubicBezTo>
                    <a:pt x="113" y="68"/>
                    <a:pt x="109" y="70"/>
                    <a:pt x="109" y="71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5" y="78"/>
                    <a:pt x="72" y="79"/>
                    <a:pt x="69" y="79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6" y="79"/>
                    <a:pt x="65" y="79"/>
                    <a:pt x="64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62" y="78"/>
                    <a:pt x="61" y="78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4" y="78"/>
                    <a:pt x="53" y="78"/>
                    <a:pt x="52" y="78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0" y="78"/>
                    <a:pt x="50" y="78"/>
                    <a:pt x="49" y="78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6" y="78"/>
                    <a:pt x="45" y="78"/>
                    <a:pt x="44" y="78"/>
                  </a:cubicBezTo>
                  <a:cubicBezTo>
                    <a:pt x="43" y="78"/>
                    <a:pt x="42" y="78"/>
                    <a:pt x="42" y="77"/>
                  </a:cubicBezTo>
                  <a:cubicBezTo>
                    <a:pt x="41" y="77"/>
                    <a:pt x="41" y="77"/>
                    <a:pt x="40" y="77"/>
                  </a:cubicBezTo>
                  <a:cubicBezTo>
                    <a:pt x="40" y="77"/>
                    <a:pt x="39" y="77"/>
                    <a:pt x="38" y="77"/>
                  </a:cubicBezTo>
                  <a:cubicBezTo>
                    <a:pt x="38" y="78"/>
                    <a:pt x="37" y="78"/>
                    <a:pt x="36" y="78"/>
                  </a:cubicBezTo>
                  <a:cubicBezTo>
                    <a:pt x="36" y="78"/>
                    <a:pt x="36" y="78"/>
                    <a:pt x="35" y="77"/>
                  </a:cubicBezTo>
                  <a:cubicBezTo>
                    <a:pt x="35" y="77"/>
                    <a:pt x="35" y="77"/>
                    <a:pt x="34" y="77"/>
                  </a:cubicBezTo>
                  <a:cubicBezTo>
                    <a:pt x="33" y="77"/>
                    <a:pt x="32" y="77"/>
                    <a:pt x="31" y="77"/>
                  </a:cubicBezTo>
                  <a:cubicBezTo>
                    <a:pt x="30" y="77"/>
                    <a:pt x="29" y="77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6" y="77"/>
                    <a:pt x="26" y="77"/>
                    <a:pt x="25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8"/>
                    <a:pt x="23" y="78"/>
                    <a:pt x="23" y="79"/>
                  </a:cubicBezTo>
                  <a:cubicBezTo>
                    <a:pt x="23" y="80"/>
                    <a:pt x="23" y="80"/>
                    <a:pt x="23" y="82"/>
                  </a:cubicBezTo>
                  <a:cubicBezTo>
                    <a:pt x="22" y="83"/>
                    <a:pt x="22" y="85"/>
                    <a:pt x="22" y="86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2" y="92"/>
                    <a:pt x="9" y="94"/>
                    <a:pt x="6" y="96"/>
                  </a:cubicBezTo>
                  <a:cubicBezTo>
                    <a:pt x="5" y="96"/>
                    <a:pt x="3" y="98"/>
                    <a:pt x="2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256" y="100"/>
                    <a:pt x="256" y="100"/>
                    <a:pt x="256" y="100"/>
                  </a:cubicBezTo>
                  <a:cubicBezTo>
                    <a:pt x="256" y="100"/>
                    <a:pt x="256" y="100"/>
                    <a:pt x="256" y="100"/>
                  </a:cubicBezTo>
                  <a:cubicBezTo>
                    <a:pt x="256" y="96"/>
                    <a:pt x="256" y="96"/>
                    <a:pt x="256" y="96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88"/>
                    <a:pt x="252" y="88"/>
                    <a:pt x="252" y="88"/>
                  </a:cubicBezTo>
                  <a:cubicBezTo>
                    <a:pt x="252" y="84"/>
                    <a:pt x="252" y="84"/>
                    <a:pt x="252" y="84"/>
                  </a:cubicBezTo>
                  <a:cubicBezTo>
                    <a:pt x="256" y="77"/>
                    <a:pt x="256" y="77"/>
                    <a:pt x="256" y="77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37" y="61"/>
                    <a:pt x="237" y="61"/>
                    <a:pt x="237" y="61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17" y="47"/>
                    <a:pt x="217" y="47"/>
                    <a:pt x="217" y="47"/>
                  </a:cubicBezTo>
                  <a:cubicBezTo>
                    <a:pt x="217" y="47"/>
                    <a:pt x="217" y="47"/>
                    <a:pt x="217" y="47"/>
                  </a:cubicBezTo>
                  <a:lnTo>
                    <a:pt x="217" y="45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675346" y="2911151"/>
              <a:ext cx="901771" cy="925878"/>
            </a:xfrm>
            <a:custGeom>
              <a:avLst/>
              <a:gdLst>
                <a:gd name="T0" fmla="*/ 492 w 505"/>
                <a:gd name="T1" fmla="*/ 336 h 518"/>
                <a:gd name="T2" fmla="*/ 491 w 505"/>
                <a:gd name="T3" fmla="*/ 335 h 518"/>
                <a:gd name="T4" fmla="*/ 495 w 505"/>
                <a:gd name="T5" fmla="*/ 332 h 518"/>
                <a:gd name="T6" fmla="*/ 498 w 505"/>
                <a:gd name="T7" fmla="*/ 328 h 518"/>
                <a:gd name="T8" fmla="*/ 500 w 505"/>
                <a:gd name="T9" fmla="*/ 323 h 518"/>
                <a:gd name="T10" fmla="*/ 501 w 505"/>
                <a:gd name="T11" fmla="*/ 322 h 518"/>
                <a:gd name="T12" fmla="*/ 502 w 505"/>
                <a:gd name="T13" fmla="*/ 315 h 518"/>
                <a:gd name="T14" fmla="*/ 502 w 505"/>
                <a:gd name="T15" fmla="*/ 309 h 518"/>
                <a:gd name="T16" fmla="*/ 502 w 505"/>
                <a:gd name="T17" fmla="*/ 284 h 518"/>
                <a:gd name="T18" fmla="*/ 498 w 505"/>
                <a:gd name="T19" fmla="*/ 276 h 518"/>
                <a:gd name="T20" fmla="*/ 487 w 505"/>
                <a:gd name="T21" fmla="*/ 266 h 518"/>
                <a:gd name="T22" fmla="*/ 482 w 505"/>
                <a:gd name="T23" fmla="*/ 209 h 518"/>
                <a:gd name="T24" fmla="*/ 473 w 505"/>
                <a:gd name="T25" fmla="*/ 139 h 518"/>
                <a:gd name="T26" fmla="*/ 456 w 505"/>
                <a:gd name="T27" fmla="*/ 139 h 518"/>
                <a:gd name="T28" fmla="*/ 454 w 505"/>
                <a:gd name="T29" fmla="*/ 139 h 518"/>
                <a:gd name="T30" fmla="*/ 444 w 505"/>
                <a:gd name="T31" fmla="*/ 133 h 518"/>
                <a:gd name="T32" fmla="*/ 428 w 505"/>
                <a:gd name="T33" fmla="*/ 129 h 518"/>
                <a:gd name="T34" fmla="*/ 412 w 505"/>
                <a:gd name="T35" fmla="*/ 131 h 518"/>
                <a:gd name="T36" fmla="*/ 407 w 505"/>
                <a:gd name="T37" fmla="*/ 134 h 518"/>
                <a:gd name="T38" fmla="*/ 398 w 505"/>
                <a:gd name="T39" fmla="*/ 137 h 518"/>
                <a:gd name="T40" fmla="*/ 343 w 505"/>
                <a:gd name="T41" fmla="*/ 127 h 518"/>
                <a:gd name="T42" fmla="*/ 333 w 505"/>
                <a:gd name="T43" fmla="*/ 127 h 518"/>
                <a:gd name="T44" fmla="*/ 325 w 505"/>
                <a:gd name="T45" fmla="*/ 120 h 518"/>
                <a:gd name="T46" fmla="*/ 304 w 505"/>
                <a:gd name="T47" fmla="*/ 109 h 518"/>
                <a:gd name="T48" fmla="*/ 293 w 505"/>
                <a:gd name="T49" fmla="*/ 108 h 518"/>
                <a:gd name="T50" fmla="*/ 291 w 505"/>
                <a:gd name="T51" fmla="*/ 109 h 518"/>
                <a:gd name="T52" fmla="*/ 276 w 505"/>
                <a:gd name="T53" fmla="*/ 104 h 518"/>
                <a:gd name="T54" fmla="*/ 253 w 505"/>
                <a:gd name="T55" fmla="*/ 89 h 518"/>
                <a:gd name="T56" fmla="*/ 136 w 505"/>
                <a:gd name="T57" fmla="*/ 256 h 518"/>
                <a:gd name="T58" fmla="*/ 0 w 505"/>
                <a:gd name="T59" fmla="*/ 257 h 518"/>
                <a:gd name="T60" fmla="*/ 22 w 505"/>
                <a:gd name="T61" fmla="*/ 272 h 518"/>
                <a:gd name="T62" fmla="*/ 73 w 505"/>
                <a:gd name="T63" fmla="*/ 342 h 518"/>
                <a:gd name="T64" fmla="*/ 151 w 505"/>
                <a:gd name="T65" fmla="*/ 346 h 518"/>
                <a:gd name="T66" fmla="*/ 198 w 505"/>
                <a:gd name="T67" fmla="*/ 346 h 518"/>
                <a:gd name="T68" fmla="*/ 252 w 505"/>
                <a:gd name="T69" fmla="*/ 420 h 518"/>
                <a:gd name="T70" fmla="*/ 279 w 505"/>
                <a:gd name="T71" fmla="*/ 475 h 518"/>
                <a:gd name="T72" fmla="*/ 315 w 505"/>
                <a:gd name="T73" fmla="*/ 502 h 518"/>
                <a:gd name="T74" fmla="*/ 358 w 505"/>
                <a:gd name="T75" fmla="*/ 518 h 518"/>
                <a:gd name="T76" fmla="*/ 361 w 505"/>
                <a:gd name="T77" fmla="*/ 502 h 518"/>
                <a:gd name="T78" fmla="*/ 358 w 505"/>
                <a:gd name="T79" fmla="*/ 471 h 518"/>
                <a:gd name="T80" fmla="*/ 354 w 505"/>
                <a:gd name="T81" fmla="*/ 459 h 518"/>
                <a:gd name="T82" fmla="*/ 365 w 505"/>
                <a:gd name="T83" fmla="*/ 444 h 518"/>
                <a:gd name="T84" fmla="*/ 373 w 505"/>
                <a:gd name="T85" fmla="*/ 428 h 518"/>
                <a:gd name="T86" fmla="*/ 369 w 505"/>
                <a:gd name="T87" fmla="*/ 424 h 518"/>
                <a:gd name="T88" fmla="*/ 385 w 505"/>
                <a:gd name="T89" fmla="*/ 413 h 518"/>
                <a:gd name="T90" fmla="*/ 397 w 505"/>
                <a:gd name="T91" fmla="*/ 405 h 518"/>
                <a:gd name="T92" fmla="*/ 397 w 505"/>
                <a:gd name="T93" fmla="*/ 397 h 518"/>
                <a:gd name="T94" fmla="*/ 404 w 505"/>
                <a:gd name="T95" fmla="*/ 397 h 518"/>
                <a:gd name="T96" fmla="*/ 412 w 505"/>
                <a:gd name="T97" fmla="*/ 401 h 518"/>
                <a:gd name="T98" fmla="*/ 404 w 505"/>
                <a:gd name="T99" fmla="*/ 409 h 518"/>
                <a:gd name="T100" fmla="*/ 451 w 505"/>
                <a:gd name="T101" fmla="*/ 374 h 518"/>
                <a:gd name="T102" fmla="*/ 455 w 505"/>
                <a:gd name="T103" fmla="*/ 346 h 518"/>
                <a:gd name="T104" fmla="*/ 463 w 505"/>
                <a:gd name="T105" fmla="*/ 358 h 518"/>
                <a:gd name="T106" fmla="*/ 479 w 505"/>
                <a:gd name="T107" fmla="*/ 350 h 518"/>
                <a:gd name="T108" fmla="*/ 483 w 505"/>
                <a:gd name="T109" fmla="*/ 3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5" h="518">
                  <a:moveTo>
                    <a:pt x="483" y="341"/>
                  </a:moveTo>
                  <a:cubicBezTo>
                    <a:pt x="488" y="340"/>
                    <a:pt x="491" y="338"/>
                    <a:pt x="492" y="336"/>
                  </a:cubicBezTo>
                  <a:cubicBezTo>
                    <a:pt x="492" y="336"/>
                    <a:pt x="492" y="336"/>
                    <a:pt x="492" y="336"/>
                  </a:cubicBezTo>
                  <a:cubicBezTo>
                    <a:pt x="492" y="336"/>
                    <a:pt x="492" y="336"/>
                    <a:pt x="492" y="336"/>
                  </a:cubicBezTo>
                  <a:cubicBezTo>
                    <a:pt x="492" y="336"/>
                    <a:pt x="492" y="336"/>
                    <a:pt x="492" y="336"/>
                  </a:cubicBezTo>
                  <a:cubicBezTo>
                    <a:pt x="491" y="335"/>
                    <a:pt x="491" y="335"/>
                    <a:pt x="491" y="335"/>
                  </a:cubicBezTo>
                  <a:cubicBezTo>
                    <a:pt x="493" y="334"/>
                    <a:pt x="493" y="334"/>
                    <a:pt x="493" y="334"/>
                  </a:cubicBezTo>
                  <a:cubicBezTo>
                    <a:pt x="494" y="333"/>
                    <a:pt x="494" y="332"/>
                    <a:pt x="494" y="332"/>
                  </a:cubicBezTo>
                  <a:cubicBezTo>
                    <a:pt x="495" y="332"/>
                    <a:pt x="495" y="332"/>
                    <a:pt x="495" y="332"/>
                  </a:cubicBezTo>
                  <a:cubicBezTo>
                    <a:pt x="495" y="332"/>
                    <a:pt x="495" y="332"/>
                    <a:pt x="495" y="332"/>
                  </a:cubicBezTo>
                  <a:cubicBezTo>
                    <a:pt x="495" y="332"/>
                    <a:pt x="496" y="331"/>
                    <a:pt x="497" y="329"/>
                  </a:cubicBezTo>
                  <a:cubicBezTo>
                    <a:pt x="497" y="328"/>
                    <a:pt x="498" y="328"/>
                    <a:pt x="498" y="328"/>
                  </a:cubicBezTo>
                  <a:cubicBezTo>
                    <a:pt x="499" y="327"/>
                    <a:pt x="499" y="327"/>
                    <a:pt x="499" y="327"/>
                  </a:cubicBezTo>
                  <a:cubicBezTo>
                    <a:pt x="499" y="327"/>
                    <a:pt x="499" y="327"/>
                    <a:pt x="499" y="327"/>
                  </a:cubicBezTo>
                  <a:cubicBezTo>
                    <a:pt x="500" y="323"/>
                    <a:pt x="500" y="323"/>
                    <a:pt x="500" y="323"/>
                  </a:cubicBezTo>
                  <a:cubicBezTo>
                    <a:pt x="500" y="323"/>
                    <a:pt x="500" y="323"/>
                    <a:pt x="500" y="323"/>
                  </a:cubicBezTo>
                  <a:cubicBezTo>
                    <a:pt x="501" y="323"/>
                    <a:pt x="501" y="323"/>
                    <a:pt x="501" y="323"/>
                  </a:cubicBezTo>
                  <a:cubicBezTo>
                    <a:pt x="501" y="322"/>
                    <a:pt x="501" y="322"/>
                    <a:pt x="501" y="322"/>
                  </a:cubicBezTo>
                  <a:cubicBezTo>
                    <a:pt x="501" y="322"/>
                    <a:pt x="501" y="322"/>
                    <a:pt x="501" y="322"/>
                  </a:cubicBezTo>
                  <a:cubicBezTo>
                    <a:pt x="501" y="322"/>
                    <a:pt x="501" y="320"/>
                    <a:pt x="502" y="318"/>
                  </a:cubicBezTo>
                  <a:cubicBezTo>
                    <a:pt x="502" y="317"/>
                    <a:pt x="502" y="316"/>
                    <a:pt x="502" y="315"/>
                  </a:cubicBezTo>
                  <a:cubicBezTo>
                    <a:pt x="502" y="314"/>
                    <a:pt x="502" y="314"/>
                    <a:pt x="502" y="314"/>
                  </a:cubicBezTo>
                  <a:cubicBezTo>
                    <a:pt x="502" y="314"/>
                    <a:pt x="502" y="314"/>
                    <a:pt x="502" y="314"/>
                  </a:cubicBezTo>
                  <a:cubicBezTo>
                    <a:pt x="502" y="314"/>
                    <a:pt x="502" y="312"/>
                    <a:pt x="502" y="309"/>
                  </a:cubicBezTo>
                  <a:cubicBezTo>
                    <a:pt x="502" y="298"/>
                    <a:pt x="502" y="298"/>
                    <a:pt x="502" y="298"/>
                  </a:cubicBezTo>
                  <a:cubicBezTo>
                    <a:pt x="502" y="295"/>
                    <a:pt x="503" y="293"/>
                    <a:pt x="504" y="291"/>
                  </a:cubicBezTo>
                  <a:cubicBezTo>
                    <a:pt x="505" y="289"/>
                    <a:pt x="505" y="288"/>
                    <a:pt x="502" y="284"/>
                  </a:cubicBezTo>
                  <a:cubicBezTo>
                    <a:pt x="498" y="277"/>
                    <a:pt x="498" y="277"/>
                    <a:pt x="498" y="277"/>
                  </a:cubicBezTo>
                  <a:cubicBezTo>
                    <a:pt x="498" y="276"/>
                    <a:pt x="498" y="276"/>
                    <a:pt x="498" y="276"/>
                  </a:cubicBezTo>
                  <a:cubicBezTo>
                    <a:pt x="498" y="276"/>
                    <a:pt x="498" y="276"/>
                    <a:pt x="498" y="276"/>
                  </a:cubicBezTo>
                  <a:cubicBezTo>
                    <a:pt x="498" y="275"/>
                    <a:pt x="497" y="274"/>
                    <a:pt x="493" y="271"/>
                  </a:cubicBezTo>
                  <a:cubicBezTo>
                    <a:pt x="487" y="266"/>
                    <a:pt x="487" y="266"/>
                    <a:pt x="487" y="266"/>
                  </a:cubicBezTo>
                  <a:cubicBezTo>
                    <a:pt x="487" y="266"/>
                    <a:pt x="487" y="266"/>
                    <a:pt x="487" y="266"/>
                  </a:cubicBezTo>
                  <a:cubicBezTo>
                    <a:pt x="486" y="265"/>
                    <a:pt x="486" y="263"/>
                    <a:pt x="486" y="260"/>
                  </a:cubicBezTo>
                  <a:cubicBezTo>
                    <a:pt x="486" y="226"/>
                    <a:pt x="486" y="226"/>
                    <a:pt x="486" y="226"/>
                  </a:cubicBezTo>
                  <a:cubicBezTo>
                    <a:pt x="482" y="209"/>
                    <a:pt x="482" y="209"/>
                    <a:pt x="482" y="209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2" y="142"/>
                    <a:pt x="482" y="142"/>
                    <a:pt x="482" y="142"/>
                  </a:cubicBezTo>
                  <a:cubicBezTo>
                    <a:pt x="473" y="139"/>
                    <a:pt x="473" y="139"/>
                    <a:pt x="473" y="139"/>
                  </a:cubicBezTo>
                  <a:cubicBezTo>
                    <a:pt x="461" y="139"/>
                    <a:pt x="461" y="139"/>
                    <a:pt x="461" y="139"/>
                  </a:cubicBezTo>
                  <a:cubicBezTo>
                    <a:pt x="459" y="137"/>
                    <a:pt x="459" y="137"/>
                    <a:pt x="459" y="137"/>
                  </a:cubicBezTo>
                  <a:cubicBezTo>
                    <a:pt x="456" y="139"/>
                    <a:pt x="456" y="139"/>
                    <a:pt x="456" y="139"/>
                  </a:cubicBezTo>
                  <a:cubicBezTo>
                    <a:pt x="455" y="139"/>
                    <a:pt x="455" y="139"/>
                    <a:pt x="455" y="139"/>
                  </a:cubicBezTo>
                  <a:cubicBezTo>
                    <a:pt x="454" y="139"/>
                    <a:pt x="454" y="139"/>
                    <a:pt x="454" y="139"/>
                  </a:cubicBezTo>
                  <a:cubicBezTo>
                    <a:pt x="454" y="139"/>
                    <a:pt x="454" y="139"/>
                    <a:pt x="454" y="139"/>
                  </a:cubicBezTo>
                  <a:cubicBezTo>
                    <a:pt x="452" y="138"/>
                    <a:pt x="452" y="136"/>
                    <a:pt x="452" y="135"/>
                  </a:cubicBezTo>
                  <a:cubicBezTo>
                    <a:pt x="444" y="134"/>
                    <a:pt x="444" y="134"/>
                    <a:pt x="444" y="134"/>
                  </a:cubicBezTo>
                  <a:cubicBezTo>
                    <a:pt x="444" y="133"/>
                    <a:pt x="444" y="133"/>
                    <a:pt x="444" y="133"/>
                  </a:cubicBezTo>
                  <a:cubicBezTo>
                    <a:pt x="443" y="132"/>
                    <a:pt x="440" y="128"/>
                    <a:pt x="436" y="126"/>
                  </a:cubicBezTo>
                  <a:cubicBezTo>
                    <a:pt x="435" y="126"/>
                    <a:pt x="434" y="126"/>
                    <a:pt x="434" y="126"/>
                  </a:cubicBezTo>
                  <a:cubicBezTo>
                    <a:pt x="431" y="126"/>
                    <a:pt x="428" y="128"/>
                    <a:pt x="428" y="129"/>
                  </a:cubicBezTo>
                  <a:cubicBezTo>
                    <a:pt x="427" y="130"/>
                    <a:pt x="427" y="130"/>
                    <a:pt x="427" y="130"/>
                  </a:cubicBezTo>
                  <a:cubicBezTo>
                    <a:pt x="415" y="131"/>
                    <a:pt x="415" y="131"/>
                    <a:pt x="415" y="131"/>
                  </a:cubicBezTo>
                  <a:cubicBezTo>
                    <a:pt x="412" y="131"/>
                    <a:pt x="412" y="131"/>
                    <a:pt x="412" y="131"/>
                  </a:cubicBezTo>
                  <a:cubicBezTo>
                    <a:pt x="411" y="131"/>
                    <a:pt x="409" y="132"/>
                    <a:pt x="408" y="133"/>
                  </a:cubicBezTo>
                  <a:cubicBezTo>
                    <a:pt x="408" y="133"/>
                    <a:pt x="408" y="133"/>
                    <a:pt x="408" y="133"/>
                  </a:cubicBezTo>
                  <a:cubicBezTo>
                    <a:pt x="407" y="134"/>
                    <a:pt x="407" y="134"/>
                    <a:pt x="407" y="134"/>
                  </a:cubicBezTo>
                  <a:cubicBezTo>
                    <a:pt x="407" y="134"/>
                    <a:pt x="404" y="135"/>
                    <a:pt x="402" y="137"/>
                  </a:cubicBezTo>
                  <a:cubicBezTo>
                    <a:pt x="402" y="138"/>
                    <a:pt x="401" y="139"/>
                    <a:pt x="400" y="139"/>
                  </a:cubicBezTo>
                  <a:cubicBezTo>
                    <a:pt x="399" y="138"/>
                    <a:pt x="398" y="138"/>
                    <a:pt x="398" y="137"/>
                  </a:cubicBezTo>
                  <a:cubicBezTo>
                    <a:pt x="382" y="137"/>
                    <a:pt x="382" y="137"/>
                    <a:pt x="382" y="137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43" y="127"/>
                    <a:pt x="343" y="127"/>
                    <a:pt x="343" y="127"/>
                  </a:cubicBezTo>
                  <a:cubicBezTo>
                    <a:pt x="343" y="123"/>
                    <a:pt x="343" y="123"/>
                    <a:pt x="343" y="123"/>
                  </a:cubicBezTo>
                  <a:cubicBezTo>
                    <a:pt x="338" y="121"/>
                    <a:pt x="338" y="121"/>
                    <a:pt x="338" y="121"/>
                  </a:cubicBezTo>
                  <a:cubicBezTo>
                    <a:pt x="333" y="127"/>
                    <a:pt x="333" y="127"/>
                    <a:pt x="333" y="127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25" y="123"/>
                    <a:pt x="325" y="123"/>
                    <a:pt x="325" y="123"/>
                  </a:cubicBezTo>
                  <a:cubicBezTo>
                    <a:pt x="325" y="120"/>
                    <a:pt x="325" y="120"/>
                    <a:pt x="325" y="120"/>
                  </a:cubicBezTo>
                  <a:cubicBezTo>
                    <a:pt x="321" y="115"/>
                    <a:pt x="321" y="115"/>
                    <a:pt x="321" y="115"/>
                  </a:cubicBezTo>
                  <a:cubicBezTo>
                    <a:pt x="314" y="110"/>
                    <a:pt x="314" y="110"/>
                    <a:pt x="314" y="110"/>
                  </a:cubicBezTo>
                  <a:cubicBezTo>
                    <a:pt x="304" y="109"/>
                    <a:pt x="304" y="109"/>
                    <a:pt x="304" y="109"/>
                  </a:cubicBezTo>
                  <a:cubicBezTo>
                    <a:pt x="303" y="109"/>
                    <a:pt x="301" y="110"/>
                    <a:pt x="299" y="110"/>
                  </a:cubicBezTo>
                  <a:cubicBezTo>
                    <a:pt x="298" y="110"/>
                    <a:pt x="297" y="110"/>
                    <a:pt x="295" y="109"/>
                  </a:cubicBezTo>
                  <a:cubicBezTo>
                    <a:pt x="294" y="109"/>
                    <a:pt x="293" y="108"/>
                    <a:pt x="293" y="108"/>
                  </a:cubicBezTo>
                  <a:cubicBezTo>
                    <a:pt x="292" y="108"/>
                    <a:pt x="292" y="108"/>
                    <a:pt x="292" y="109"/>
                  </a:cubicBezTo>
                  <a:cubicBezTo>
                    <a:pt x="292" y="109"/>
                    <a:pt x="292" y="109"/>
                    <a:pt x="292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0" y="109"/>
                    <a:pt x="277" y="105"/>
                    <a:pt x="276" y="104"/>
                  </a:cubicBezTo>
                  <a:cubicBezTo>
                    <a:pt x="276" y="104"/>
                    <a:pt x="276" y="104"/>
                    <a:pt x="276" y="104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57" y="97"/>
                    <a:pt x="257" y="97"/>
                    <a:pt x="257" y="97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10" y="260"/>
                    <a:pt x="10" y="260"/>
                    <a:pt x="10" y="260"/>
                  </a:cubicBezTo>
                  <a:cubicBezTo>
                    <a:pt x="14" y="268"/>
                    <a:pt x="14" y="268"/>
                    <a:pt x="14" y="268"/>
                  </a:cubicBezTo>
                  <a:cubicBezTo>
                    <a:pt x="22" y="272"/>
                    <a:pt x="22" y="272"/>
                    <a:pt x="22" y="272"/>
                  </a:cubicBezTo>
                  <a:cubicBezTo>
                    <a:pt x="30" y="284"/>
                    <a:pt x="30" y="284"/>
                    <a:pt x="30" y="284"/>
                  </a:cubicBezTo>
                  <a:cubicBezTo>
                    <a:pt x="61" y="307"/>
                    <a:pt x="61" y="307"/>
                    <a:pt x="61" y="307"/>
                  </a:cubicBezTo>
                  <a:cubicBezTo>
                    <a:pt x="73" y="342"/>
                    <a:pt x="73" y="342"/>
                    <a:pt x="73" y="342"/>
                  </a:cubicBezTo>
                  <a:cubicBezTo>
                    <a:pt x="112" y="381"/>
                    <a:pt x="112" y="381"/>
                    <a:pt x="112" y="381"/>
                  </a:cubicBezTo>
                  <a:cubicBezTo>
                    <a:pt x="131" y="381"/>
                    <a:pt x="131" y="381"/>
                    <a:pt x="131" y="381"/>
                  </a:cubicBezTo>
                  <a:cubicBezTo>
                    <a:pt x="151" y="346"/>
                    <a:pt x="151" y="346"/>
                    <a:pt x="151" y="346"/>
                  </a:cubicBezTo>
                  <a:cubicBezTo>
                    <a:pt x="155" y="346"/>
                    <a:pt x="155" y="346"/>
                    <a:pt x="155" y="346"/>
                  </a:cubicBezTo>
                  <a:cubicBezTo>
                    <a:pt x="162" y="346"/>
                    <a:pt x="162" y="346"/>
                    <a:pt x="162" y="346"/>
                  </a:cubicBezTo>
                  <a:cubicBezTo>
                    <a:pt x="198" y="346"/>
                    <a:pt x="198" y="346"/>
                    <a:pt x="198" y="346"/>
                  </a:cubicBezTo>
                  <a:cubicBezTo>
                    <a:pt x="225" y="378"/>
                    <a:pt x="225" y="378"/>
                    <a:pt x="225" y="378"/>
                  </a:cubicBezTo>
                  <a:cubicBezTo>
                    <a:pt x="240" y="409"/>
                    <a:pt x="240" y="409"/>
                    <a:pt x="240" y="409"/>
                  </a:cubicBezTo>
                  <a:cubicBezTo>
                    <a:pt x="252" y="420"/>
                    <a:pt x="252" y="420"/>
                    <a:pt x="252" y="420"/>
                  </a:cubicBezTo>
                  <a:cubicBezTo>
                    <a:pt x="256" y="436"/>
                    <a:pt x="256" y="436"/>
                    <a:pt x="256" y="436"/>
                  </a:cubicBezTo>
                  <a:cubicBezTo>
                    <a:pt x="268" y="444"/>
                    <a:pt x="268" y="444"/>
                    <a:pt x="268" y="444"/>
                  </a:cubicBezTo>
                  <a:cubicBezTo>
                    <a:pt x="279" y="475"/>
                    <a:pt x="279" y="475"/>
                    <a:pt x="279" y="475"/>
                  </a:cubicBezTo>
                  <a:cubicBezTo>
                    <a:pt x="291" y="495"/>
                    <a:pt x="291" y="495"/>
                    <a:pt x="291" y="495"/>
                  </a:cubicBezTo>
                  <a:cubicBezTo>
                    <a:pt x="303" y="502"/>
                    <a:pt x="303" y="502"/>
                    <a:pt x="303" y="502"/>
                  </a:cubicBezTo>
                  <a:cubicBezTo>
                    <a:pt x="315" y="502"/>
                    <a:pt x="315" y="502"/>
                    <a:pt x="315" y="502"/>
                  </a:cubicBezTo>
                  <a:cubicBezTo>
                    <a:pt x="322" y="510"/>
                    <a:pt x="322" y="510"/>
                    <a:pt x="322" y="510"/>
                  </a:cubicBezTo>
                  <a:cubicBezTo>
                    <a:pt x="342" y="510"/>
                    <a:pt x="342" y="510"/>
                    <a:pt x="342" y="510"/>
                  </a:cubicBezTo>
                  <a:cubicBezTo>
                    <a:pt x="358" y="518"/>
                    <a:pt x="358" y="518"/>
                    <a:pt x="358" y="518"/>
                  </a:cubicBezTo>
                  <a:cubicBezTo>
                    <a:pt x="369" y="518"/>
                    <a:pt x="369" y="518"/>
                    <a:pt x="369" y="518"/>
                  </a:cubicBezTo>
                  <a:cubicBezTo>
                    <a:pt x="365" y="514"/>
                    <a:pt x="365" y="514"/>
                    <a:pt x="365" y="514"/>
                  </a:cubicBezTo>
                  <a:cubicBezTo>
                    <a:pt x="361" y="502"/>
                    <a:pt x="361" y="502"/>
                    <a:pt x="361" y="502"/>
                  </a:cubicBezTo>
                  <a:cubicBezTo>
                    <a:pt x="361" y="499"/>
                    <a:pt x="361" y="499"/>
                    <a:pt x="361" y="499"/>
                  </a:cubicBezTo>
                  <a:cubicBezTo>
                    <a:pt x="354" y="475"/>
                    <a:pt x="354" y="475"/>
                    <a:pt x="354" y="475"/>
                  </a:cubicBezTo>
                  <a:cubicBezTo>
                    <a:pt x="358" y="471"/>
                    <a:pt x="358" y="471"/>
                    <a:pt x="358" y="471"/>
                  </a:cubicBezTo>
                  <a:cubicBezTo>
                    <a:pt x="358" y="463"/>
                    <a:pt x="358" y="463"/>
                    <a:pt x="358" y="463"/>
                  </a:cubicBezTo>
                  <a:cubicBezTo>
                    <a:pt x="354" y="463"/>
                    <a:pt x="354" y="463"/>
                    <a:pt x="354" y="463"/>
                  </a:cubicBezTo>
                  <a:cubicBezTo>
                    <a:pt x="354" y="459"/>
                    <a:pt x="354" y="459"/>
                    <a:pt x="354" y="459"/>
                  </a:cubicBezTo>
                  <a:cubicBezTo>
                    <a:pt x="358" y="459"/>
                    <a:pt x="358" y="459"/>
                    <a:pt x="358" y="459"/>
                  </a:cubicBezTo>
                  <a:cubicBezTo>
                    <a:pt x="361" y="459"/>
                    <a:pt x="361" y="459"/>
                    <a:pt x="361" y="459"/>
                  </a:cubicBezTo>
                  <a:cubicBezTo>
                    <a:pt x="365" y="444"/>
                    <a:pt x="365" y="444"/>
                    <a:pt x="365" y="444"/>
                  </a:cubicBezTo>
                  <a:cubicBezTo>
                    <a:pt x="361" y="436"/>
                    <a:pt x="361" y="436"/>
                    <a:pt x="361" y="436"/>
                  </a:cubicBezTo>
                  <a:cubicBezTo>
                    <a:pt x="369" y="436"/>
                    <a:pt x="369" y="436"/>
                    <a:pt x="369" y="436"/>
                  </a:cubicBezTo>
                  <a:cubicBezTo>
                    <a:pt x="373" y="428"/>
                    <a:pt x="373" y="428"/>
                    <a:pt x="373" y="428"/>
                  </a:cubicBezTo>
                  <a:cubicBezTo>
                    <a:pt x="373" y="424"/>
                    <a:pt x="373" y="424"/>
                    <a:pt x="373" y="424"/>
                  </a:cubicBezTo>
                  <a:cubicBezTo>
                    <a:pt x="369" y="428"/>
                    <a:pt x="369" y="428"/>
                    <a:pt x="369" y="428"/>
                  </a:cubicBezTo>
                  <a:cubicBezTo>
                    <a:pt x="369" y="424"/>
                    <a:pt x="369" y="424"/>
                    <a:pt x="369" y="424"/>
                  </a:cubicBezTo>
                  <a:cubicBezTo>
                    <a:pt x="377" y="420"/>
                    <a:pt x="377" y="420"/>
                    <a:pt x="377" y="420"/>
                  </a:cubicBezTo>
                  <a:cubicBezTo>
                    <a:pt x="385" y="417"/>
                    <a:pt x="385" y="417"/>
                    <a:pt x="385" y="417"/>
                  </a:cubicBezTo>
                  <a:cubicBezTo>
                    <a:pt x="385" y="413"/>
                    <a:pt x="385" y="413"/>
                    <a:pt x="385" y="413"/>
                  </a:cubicBezTo>
                  <a:cubicBezTo>
                    <a:pt x="393" y="413"/>
                    <a:pt x="393" y="413"/>
                    <a:pt x="393" y="413"/>
                  </a:cubicBezTo>
                  <a:cubicBezTo>
                    <a:pt x="397" y="409"/>
                    <a:pt x="397" y="409"/>
                    <a:pt x="397" y="409"/>
                  </a:cubicBezTo>
                  <a:cubicBezTo>
                    <a:pt x="397" y="405"/>
                    <a:pt x="397" y="405"/>
                    <a:pt x="397" y="405"/>
                  </a:cubicBezTo>
                  <a:cubicBezTo>
                    <a:pt x="393" y="401"/>
                    <a:pt x="393" y="401"/>
                    <a:pt x="393" y="401"/>
                  </a:cubicBezTo>
                  <a:cubicBezTo>
                    <a:pt x="393" y="397"/>
                    <a:pt x="393" y="397"/>
                    <a:pt x="393" y="397"/>
                  </a:cubicBezTo>
                  <a:cubicBezTo>
                    <a:pt x="397" y="397"/>
                    <a:pt x="397" y="397"/>
                    <a:pt x="397" y="397"/>
                  </a:cubicBezTo>
                  <a:cubicBezTo>
                    <a:pt x="400" y="401"/>
                    <a:pt x="400" y="401"/>
                    <a:pt x="400" y="401"/>
                  </a:cubicBezTo>
                  <a:cubicBezTo>
                    <a:pt x="400" y="397"/>
                    <a:pt x="400" y="397"/>
                    <a:pt x="400" y="397"/>
                  </a:cubicBezTo>
                  <a:cubicBezTo>
                    <a:pt x="404" y="397"/>
                    <a:pt x="404" y="397"/>
                    <a:pt x="404" y="397"/>
                  </a:cubicBezTo>
                  <a:cubicBezTo>
                    <a:pt x="408" y="397"/>
                    <a:pt x="408" y="397"/>
                    <a:pt x="408" y="397"/>
                  </a:cubicBezTo>
                  <a:cubicBezTo>
                    <a:pt x="408" y="393"/>
                    <a:pt x="408" y="393"/>
                    <a:pt x="408" y="393"/>
                  </a:cubicBezTo>
                  <a:cubicBezTo>
                    <a:pt x="412" y="401"/>
                    <a:pt x="412" y="401"/>
                    <a:pt x="412" y="401"/>
                  </a:cubicBezTo>
                  <a:cubicBezTo>
                    <a:pt x="424" y="397"/>
                    <a:pt x="424" y="397"/>
                    <a:pt x="424" y="397"/>
                  </a:cubicBezTo>
                  <a:cubicBezTo>
                    <a:pt x="408" y="405"/>
                    <a:pt x="408" y="405"/>
                    <a:pt x="408" y="405"/>
                  </a:cubicBezTo>
                  <a:cubicBezTo>
                    <a:pt x="404" y="409"/>
                    <a:pt x="404" y="409"/>
                    <a:pt x="404" y="409"/>
                  </a:cubicBezTo>
                  <a:cubicBezTo>
                    <a:pt x="408" y="409"/>
                    <a:pt x="408" y="409"/>
                    <a:pt x="408" y="409"/>
                  </a:cubicBezTo>
                  <a:cubicBezTo>
                    <a:pt x="443" y="385"/>
                    <a:pt x="443" y="385"/>
                    <a:pt x="443" y="385"/>
                  </a:cubicBezTo>
                  <a:cubicBezTo>
                    <a:pt x="451" y="374"/>
                    <a:pt x="451" y="374"/>
                    <a:pt x="451" y="374"/>
                  </a:cubicBezTo>
                  <a:cubicBezTo>
                    <a:pt x="451" y="350"/>
                    <a:pt x="451" y="350"/>
                    <a:pt x="451" y="350"/>
                  </a:cubicBezTo>
                  <a:cubicBezTo>
                    <a:pt x="451" y="346"/>
                    <a:pt x="451" y="346"/>
                    <a:pt x="451" y="346"/>
                  </a:cubicBezTo>
                  <a:cubicBezTo>
                    <a:pt x="455" y="346"/>
                    <a:pt x="455" y="346"/>
                    <a:pt x="455" y="346"/>
                  </a:cubicBezTo>
                  <a:cubicBezTo>
                    <a:pt x="455" y="354"/>
                    <a:pt x="455" y="354"/>
                    <a:pt x="455" y="354"/>
                  </a:cubicBezTo>
                  <a:cubicBezTo>
                    <a:pt x="463" y="354"/>
                    <a:pt x="463" y="354"/>
                    <a:pt x="463" y="354"/>
                  </a:cubicBezTo>
                  <a:cubicBezTo>
                    <a:pt x="463" y="358"/>
                    <a:pt x="463" y="358"/>
                    <a:pt x="463" y="358"/>
                  </a:cubicBezTo>
                  <a:cubicBezTo>
                    <a:pt x="455" y="358"/>
                    <a:pt x="455" y="358"/>
                    <a:pt x="455" y="358"/>
                  </a:cubicBezTo>
                  <a:cubicBezTo>
                    <a:pt x="459" y="362"/>
                    <a:pt x="459" y="362"/>
                    <a:pt x="459" y="362"/>
                  </a:cubicBezTo>
                  <a:cubicBezTo>
                    <a:pt x="479" y="350"/>
                    <a:pt x="479" y="350"/>
                    <a:pt x="479" y="350"/>
                  </a:cubicBezTo>
                  <a:cubicBezTo>
                    <a:pt x="482" y="350"/>
                    <a:pt x="482" y="350"/>
                    <a:pt x="482" y="350"/>
                  </a:cubicBezTo>
                  <a:cubicBezTo>
                    <a:pt x="482" y="341"/>
                    <a:pt x="482" y="341"/>
                    <a:pt x="482" y="341"/>
                  </a:cubicBezTo>
                  <a:lnTo>
                    <a:pt x="483" y="34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536046" y="3220075"/>
              <a:ext cx="342851" cy="372316"/>
            </a:xfrm>
            <a:custGeom>
              <a:avLst/>
              <a:gdLst>
                <a:gd name="T0" fmla="*/ 145 w 192"/>
                <a:gd name="T1" fmla="*/ 144 h 208"/>
                <a:gd name="T2" fmla="*/ 150 w 192"/>
                <a:gd name="T3" fmla="*/ 133 h 208"/>
                <a:gd name="T4" fmla="*/ 148 w 192"/>
                <a:gd name="T5" fmla="*/ 120 h 208"/>
                <a:gd name="T6" fmla="*/ 144 w 192"/>
                <a:gd name="T7" fmla="*/ 117 h 208"/>
                <a:gd name="T8" fmla="*/ 149 w 192"/>
                <a:gd name="T9" fmla="*/ 103 h 208"/>
                <a:gd name="T10" fmla="*/ 148 w 192"/>
                <a:gd name="T11" fmla="*/ 95 h 208"/>
                <a:gd name="T12" fmla="*/ 89 w 192"/>
                <a:gd name="T13" fmla="*/ 71 h 208"/>
                <a:gd name="T14" fmla="*/ 103 w 192"/>
                <a:gd name="T15" fmla="*/ 0 h 208"/>
                <a:gd name="T16" fmla="*/ 103 w 192"/>
                <a:gd name="T17" fmla="*/ 0 h 208"/>
                <a:gd name="T18" fmla="*/ 0 w 192"/>
                <a:gd name="T19" fmla="*/ 36 h 208"/>
                <a:gd name="T20" fmla="*/ 4 w 192"/>
                <a:gd name="T21" fmla="*/ 87 h 208"/>
                <a:gd name="T22" fmla="*/ 5 w 192"/>
                <a:gd name="T23" fmla="*/ 93 h 208"/>
                <a:gd name="T24" fmla="*/ 16 w 192"/>
                <a:gd name="T25" fmla="*/ 103 h 208"/>
                <a:gd name="T26" fmla="*/ 16 w 192"/>
                <a:gd name="T27" fmla="*/ 104 h 208"/>
                <a:gd name="T28" fmla="*/ 22 w 192"/>
                <a:gd name="T29" fmla="*/ 118 h 208"/>
                <a:gd name="T30" fmla="*/ 20 w 192"/>
                <a:gd name="T31" fmla="*/ 136 h 208"/>
                <a:gd name="T32" fmla="*/ 20 w 192"/>
                <a:gd name="T33" fmla="*/ 141 h 208"/>
                <a:gd name="T34" fmla="*/ 20 w 192"/>
                <a:gd name="T35" fmla="*/ 145 h 208"/>
                <a:gd name="T36" fmla="*/ 19 w 192"/>
                <a:gd name="T37" fmla="*/ 150 h 208"/>
                <a:gd name="T38" fmla="*/ 18 w 192"/>
                <a:gd name="T39" fmla="*/ 150 h 208"/>
                <a:gd name="T40" fmla="*/ 17 w 192"/>
                <a:gd name="T41" fmla="*/ 154 h 208"/>
                <a:gd name="T42" fmla="*/ 16 w 192"/>
                <a:gd name="T43" fmla="*/ 155 h 208"/>
                <a:gd name="T44" fmla="*/ 13 w 192"/>
                <a:gd name="T45" fmla="*/ 159 h 208"/>
                <a:gd name="T46" fmla="*/ 12 w 192"/>
                <a:gd name="T47" fmla="*/ 159 h 208"/>
                <a:gd name="T48" fmla="*/ 9 w 192"/>
                <a:gd name="T49" fmla="*/ 162 h 208"/>
                <a:gd name="T50" fmla="*/ 10 w 192"/>
                <a:gd name="T51" fmla="*/ 163 h 208"/>
                <a:gd name="T52" fmla="*/ 10 w 192"/>
                <a:gd name="T53" fmla="*/ 163 h 208"/>
                <a:gd name="T54" fmla="*/ 0 w 192"/>
                <a:gd name="T55" fmla="*/ 168 h 208"/>
                <a:gd name="T56" fmla="*/ 32 w 192"/>
                <a:gd name="T57" fmla="*/ 173 h 208"/>
                <a:gd name="T58" fmla="*/ 75 w 192"/>
                <a:gd name="T59" fmla="*/ 181 h 208"/>
                <a:gd name="T60" fmla="*/ 79 w 192"/>
                <a:gd name="T61" fmla="*/ 173 h 208"/>
                <a:gd name="T62" fmla="*/ 98 w 192"/>
                <a:gd name="T63" fmla="*/ 181 h 208"/>
                <a:gd name="T64" fmla="*/ 106 w 192"/>
                <a:gd name="T65" fmla="*/ 185 h 208"/>
                <a:gd name="T66" fmla="*/ 121 w 192"/>
                <a:gd name="T67" fmla="*/ 197 h 208"/>
                <a:gd name="T68" fmla="*/ 129 w 192"/>
                <a:gd name="T69" fmla="*/ 201 h 208"/>
                <a:gd name="T70" fmla="*/ 141 w 192"/>
                <a:gd name="T71" fmla="*/ 201 h 208"/>
                <a:gd name="T72" fmla="*/ 153 w 192"/>
                <a:gd name="T73" fmla="*/ 201 h 208"/>
                <a:gd name="T74" fmla="*/ 160 w 192"/>
                <a:gd name="T75" fmla="*/ 189 h 208"/>
                <a:gd name="T76" fmla="*/ 168 w 192"/>
                <a:gd name="T77" fmla="*/ 193 h 208"/>
                <a:gd name="T78" fmla="*/ 184 w 192"/>
                <a:gd name="T79" fmla="*/ 208 h 208"/>
                <a:gd name="T80" fmla="*/ 192 w 192"/>
                <a:gd name="T81" fmla="*/ 201 h 208"/>
                <a:gd name="T82" fmla="*/ 180 w 192"/>
                <a:gd name="T83" fmla="*/ 189 h 208"/>
                <a:gd name="T84" fmla="*/ 172 w 192"/>
                <a:gd name="T85" fmla="*/ 181 h 208"/>
                <a:gd name="T86" fmla="*/ 184 w 192"/>
                <a:gd name="T87" fmla="*/ 169 h 208"/>
                <a:gd name="T88" fmla="*/ 184 w 192"/>
                <a:gd name="T89" fmla="*/ 158 h 208"/>
                <a:gd name="T90" fmla="*/ 172 w 192"/>
                <a:gd name="T91" fmla="*/ 165 h 208"/>
                <a:gd name="T92" fmla="*/ 168 w 192"/>
                <a:gd name="T93" fmla="*/ 158 h 208"/>
                <a:gd name="T94" fmla="*/ 160 w 192"/>
                <a:gd name="T95" fmla="*/ 158 h 208"/>
                <a:gd name="T96" fmla="*/ 149 w 192"/>
                <a:gd name="T97" fmla="*/ 162 h 208"/>
                <a:gd name="T98" fmla="*/ 145 w 192"/>
                <a:gd name="T99" fmla="*/ 150 h 208"/>
                <a:gd name="T100" fmla="*/ 146 w 192"/>
                <a:gd name="T101" fmla="*/ 14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08">
                  <a:moveTo>
                    <a:pt x="145" y="149"/>
                  </a:moveTo>
                  <a:cubicBezTo>
                    <a:pt x="145" y="144"/>
                    <a:pt x="145" y="144"/>
                    <a:pt x="145" y="144"/>
                  </a:cubicBezTo>
                  <a:cubicBezTo>
                    <a:pt x="147" y="144"/>
                    <a:pt x="150" y="143"/>
                    <a:pt x="150" y="141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5"/>
                    <a:pt x="148" y="105"/>
                    <a:pt x="149" y="103"/>
                  </a:cubicBezTo>
                  <a:cubicBezTo>
                    <a:pt x="150" y="102"/>
                    <a:pt x="150" y="101"/>
                    <a:pt x="149" y="100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71"/>
                    <a:pt x="89" y="71"/>
                    <a:pt x="89" y="71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4" y="90"/>
                    <a:pt x="4" y="92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5" y="101"/>
                    <a:pt x="16" y="102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3" y="115"/>
                    <a:pt x="23" y="116"/>
                    <a:pt x="22" y="118"/>
                  </a:cubicBezTo>
                  <a:cubicBezTo>
                    <a:pt x="21" y="120"/>
                    <a:pt x="20" y="122"/>
                    <a:pt x="20" y="125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0" y="139"/>
                    <a:pt x="20" y="141"/>
                    <a:pt x="20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0" y="143"/>
                    <a:pt x="20" y="144"/>
                    <a:pt x="20" y="145"/>
                  </a:cubicBezTo>
                  <a:cubicBezTo>
                    <a:pt x="19" y="147"/>
                    <a:pt x="19" y="149"/>
                    <a:pt x="19" y="149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5"/>
                    <a:pt x="15" y="155"/>
                    <a:pt x="15" y="156"/>
                  </a:cubicBezTo>
                  <a:cubicBezTo>
                    <a:pt x="14" y="158"/>
                    <a:pt x="13" y="159"/>
                    <a:pt x="13" y="159"/>
                  </a:cubicBezTo>
                  <a:cubicBezTo>
                    <a:pt x="13" y="159"/>
                    <a:pt x="13" y="159"/>
                    <a:pt x="13" y="159"/>
                  </a:cubicBezTo>
                  <a:cubicBezTo>
                    <a:pt x="12" y="159"/>
                    <a:pt x="12" y="159"/>
                    <a:pt x="12" y="159"/>
                  </a:cubicBezTo>
                  <a:cubicBezTo>
                    <a:pt x="12" y="159"/>
                    <a:pt x="12" y="160"/>
                    <a:pt x="11" y="161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9" y="165"/>
                    <a:pt x="6" y="167"/>
                    <a:pt x="1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125" y="201"/>
                    <a:pt x="125" y="201"/>
                    <a:pt x="125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37" y="197"/>
                    <a:pt x="137" y="197"/>
                    <a:pt x="137" y="197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60" y="193"/>
                    <a:pt x="160" y="193"/>
                    <a:pt x="160" y="193"/>
                  </a:cubicBezTo>
                  <a:cubicBezTo>
                    <a:pt x="160" y="189"/>
                    <a:pt x="160" y="189"/>
                    <a:pt x="160" y="189"/>
                  </a:cubicBezTo>
                  <a:cubicBezTo>
                    <a:pt x="164" y="189"/>
                    <a:pt x="164" y="189"/>
                    <a:pt x="164" y="189"/>
                  </a:cubicBezTo>
                  <a:cubicBezTo>
                    <a:pt x="168" y="193"/>
                    <a:pt x="168" y="193"/>
                    <a:pt x="168" y="193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92" y="205"/>
                    <a:pt x="192" y="205"/>
                    <a:pt x="192" y="205"/>
                  </a:cubicBezTo>
                  <a:cubicBezTo>
                    <a:pt x="192" y="201"/>
                    <a:pt x="192" y="201"/>
                    <a:pt x="192" y="201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80" y="189"/>
                    <a:pt x="180" y="189"/>
                    <a:pt x="180" y="189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72" y="181"/>
                    <a:pt x="172" y="181"/>
                    <a:pt x="172" y="181"/>
                  </a:cubicBezTo>
                  <a:cubicBezTo>
                    <a:pt x="176" y="177"/>
                    <a:pt x="176" y="177"/>
                    <a:pt x="176" y="177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8" y="162"/>
                    <a:pt x="188" y="162"/>
                    <a:pt x="188" y="162"/>
                  </a:cubicBezTo>
                  <a:cubicBezTo>
                    <a:pt x="184" y="158"/>
                    <a:pt x="184" y="158"/>
                    <a:pt x="184" y="158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72" y="165"/>
                    <a:pt x="172" y="165"/>
                    <a:pt x="172" y="165"/>
                  </a:cubicBezTo>
                  <a:cubicBezTo>
                    <a:pt x="168" y="165"/>
                    <a:pt x="168" y="165"/>
                    <a:pt x="168" y="165"/>
                  </a:cubicBezTo>
                  <a:cubicBezTo>
                    <a:pt x="168" y="158"/>
                    <a:pt x="168" y="158"/>
                    <a:pt x="168" y="158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49" y="162"/>
                    <a:pt x="149" y="162"/>
                    <a:pt x="149" y="162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6" y="149"/>
                    <a:pt x="146" y="149"/>
                    <a:pt x="146" y="149"/>
                  </a:cubicBezTo>
                  <a:lnTo>
                    <a:pt x="145" y="14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498546" y="2911151"/>
              <a:ext cx="339280" cy="308923"/>
            </a:xfrm>
            <a:custGeom>
              <a:avLst/>
              <a:gdLst>
                <a:gd name="T0" fmla="*/ 159 w 190"/>
                <a:gd name="T1" fmla="*/ 69 h 173"/>
                <a:gd name="T2" fmla="*/ 163 w 190"/>
                <a:gd name="T3" fmla="*/ 65 h 173"/>
                <a:gd name="T4" fmla="*/ 163 w 190"/>
                <a:gd name="T5" fmla="*/ 59 h 173"/>
                <a:gd name="T6" fmla="*/ 171 w 190"/>
                <a:gd name="T7" fmla="*/ 53 h 173"/>
                <a:gd name="T8" fmla="*/ 174 w 190"/>
                <a:gd name="T9" fmla="*/ 45 h 173"/>
                <a:gd name="T10" fmla="*/ 179 w 190"/>
                <a:gd name="T11" fmla="*/ 41 h 173"/>
                <a:gd name="T12" fmla="*/ 177 w 190"/>
                <a:gd name="T13" fmla="*/ 39 h 173"/>
                <a:gd name="T14" fmla="*/ 180 w 190"/>
                <a:gd name="T15" fmla="*/ 39 h 173"/>
                <a:gd name="T16" fmla="*/ 180 w 190"/>
                <a:gd name="T17" fmla="*/ 37 h 173"/>
                <a:gd name="T18" fmla="*/ 180 w 190"/>
                <a:gd name="T19" fmla="*/ 35 h 173"/>
                <a:gd name="T20" fmla="*/ 180 w 190"/>
                <a:gd name="T21" fmla="*/ 34 h 173"/>
                <a:gd name="T22" fmla="*/ 181 w 190"/>
                <a:gd name="T23" fmla="*/ 32 h 173"/>
                <a:gd name="T24" fmla="*/ 183 w 190"/>
                <a:gd name="T25" fmla="*/ 28 h 173"/>
                <a:gd name="T26" fmla="*/ 183 w 190"/>
                <a:gd name="T27" fmla="*/ 24 h 173"/>
                <a:gd name="T28" fmla="*/ 183 w 190"/>
                <a:gd name="T29" fmla="*/ 23 h 173"/>
                <a:gd name="T30" fmla="*/ 186 w 190"/>
                <a:gd name="T31" fmla="*/ 21 h 173"/>
                <a:gd name="T32" fmla="*/ 187 w 190"/>
                <a:gd name="T33" fmla="*/ 19 h 173"/>
                <a:gd name="T34" fmla="*/ 190 w 190"/>
                <a:gd name="T35" fmla="*/ 16 h 173"/>
                <a:gd name="T36" fmla="*/ 166 w 190"/>
                <a:gd name="T37" fmla="*/ 16 h 173"/>
                <a:gd name="T38" fmla="*/ 166 w 190"/>
                <a:gd name="T39" fmla="*/ 0 h 173"/>
                <a:gd name="T40" fmla="*/ 0 w 190"/>
                <a:gd name="T41" fmla="*/ 0 h 173"/>
                <a:gd name="T42" fmla="*/ 0 w 190"/>
                <a:gd name="T43" fmla="*/ 34 h 173"/>
                <a:gd name="T44" fmla="*/ 6 w 190"/>
                <a:gd name="T45" fmla="*/ 38 h 173"/>
                <a:gd name="T46" fmla="*/ 12 w 190"/>
                <a:gd name="T47" fmla="*/ 44 h 173"/>
                <a:gd name="T48" fmla="*/ 12 w 190"/>
                <a:gd name="T49" fmla="*/ 139 h 173"/>
                <a:gd name="T50" fmla="*/ 12 w 190"/>
                <a:gd name="T51" fmla="*/ 139 h 173"/>
                <a:gd name="T52" fmla="*/ 21 w 190"/>
                <a:gd name="T53" fmla="*/ 142 h 173"/>
                <a:gd name="T54" fmla="*/ 21 w 190"/>
                <a:gd name="T55" fmla="*/ 173 h 173"/>
                <a:gd name="T56" fmla="*/ 124 w 190"/>
                <a:gd name="T57" fmla="*/ 173 h 173"/>
                <a:gd name="T58" fmla="*/ 124 w 190"/>
                <a:gd name="T59" fmla="*/ 173 h 173"/>
                <a:gd name="T60" fmla="*/ 124 w 190"/>
                <a:gd name="T61" fmla="*/ 172 h 173"/>
                <a:gd name="T62" fmla="*/ 127 w 190"/>
                <a:gd name="T63" fmla="*/ 163 h 173"/>
                <a:gd name="T64" fmla="*/ 127 w 190"/>
                <a:gd name="T65" fmla="*/ 163 h 173"/>
                <a:gd name="T66" fmla="*/ 127 w 190"/>
                <a:gd name="T67" fmla="*/ 162 h 173"/>
                <a:gd name="T68" fmla="*/ 127 w 190"/>
                <a:gd name="T69" fmla="*/ 161 h 173"/>
                <a:gd name="T70" fmla="*/ 128 w 190"/>
                <a:gd name="T71" fmla="*/ 159 h 173"/>
                <a:gd name="T72" fmla="*/ 128 w 190"/>
                <a:gd name="T73" fmla="*/ 159 h 173"/>
                <a:gd name="T74" fmla="*/ 129 w 190"/>
                <a:gd name="T75" fmla="*/ 159 h 173"/>
                <a:gd name="T76" fmla="*/ 130 w 190"/>
                <a:gd name="T77" fmla="*/ 159 h 173"/>
                <a:gd name="T78" fmla="*/ 130 w 190"/>
                <a:gd name="T79" fmla="*/ 157 h 173"/>
                <a:gd name="T80" fmla="*/ 129 w 190"/>
                <a:gd name="T81" fmla="*/ 148 h 173"/>
                <a:gd name="T82" fmla="*/ 127 w 190"/>
                <a:gd name="T83" fmla="*/ 136 h 173"/>
                <a:gd name="T84" fmla="*/ 127 w 190"/>
                <a:gd name="T85" fmla="*/ 132 h 173"/>
                <a:gd name="T86" fmla="*/ 134 w 190"/>
                <a:gd name="T87" fmla="*/ 123 h 173"/>
                <a:gd name="T88" fmla="*/ 134 w 190"/>
                <a:gd name="T89" fmla="*/ 123 h 173"/>
                <a:gd name="T90" fmla="*/ 135 w 190"/>
                <a:gd name="T91" fmla="*/ 123 h 173"/>
                <a:gd name="T92" fmla="*/ 135 w 190"/>
                <a:gd name="T93" fmla="*/ 123 h 173"/>
                <a:gd name="T94" fmla="*/ 136 w 190"/>
                <a:gd name="T95" fmla="*/ 123 h 173"/>
                <a:gd name="T96" fmla="*/ 137 w 190"/>
                <a:gd name="T97" fmla="*/ 122 h 173"/>
                <a:gd name="T98" fmla="*/ 140 w 190"/>
                <a:gd name="T99" fmla="*/ 119 h 173"/>
                <a:gd name="T100" fmla="*/ 140 w 190"/>
                <a:gd name="T101" fmla="*/ 119 h 173"/>
                <a:gd name="T102" fmla="*/ 140 w 190"/>
                <a:gd name="T103" fmla="*/ 119 h 173"/>
                <a:gd name="T104" fmla="*/ 142 w 190"/>
                <a:gd name="T105" fmla="*/ 117 h 173"/>
                <a:gd name="T106" fmla="*/ 147 w 190"/>
                <a:gd name="T107" fmla="*/ 108 h 173"/>
                <a:gd name="T108" fmla="*/ 147 w 190"/>
                <a:gd name="T109" fmla="*/ 108 h 173"/>
                <a:gd name="T110" fmla="*/ 147 w 190"/>
                <a:gd name="T111" fmla="*/ 89 h 173"/>
                <a:gd name="T112" fmla="*/ 154 w 190"/>
                <a:gd name="T113" fmla="*/ 83 h 173"/>
                <a:gd name="T114" fmla="*/ 155 w 190"/>
                <a:gd name="T115" fmla="*/ 78 h 173"/>
                <a:gd name="T116" fmla="*/ 157 w 190"/>
                <a:gd name="T117" fmla="*/ 73 h 173"/>
                <a:gd name="T118" fmla="*/ 157 w 190"/>
                <a:gd name="T119" fmla="*/ 73 h 173"/>
                <a:gd name="T120" fmla="*/ 159 w 190"/>
                <a:gd name="T121" fmla="*/ 6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" h="173">
                  <a:moveTo>
                    <a:pt x="159" y="69"/>
                  </a:moveTo>
                  <a:cubicBezTo>
                    <a:pt x="163" y="65"/>
                    <a:pt x="163" y="65"/>
                    <a:pt x="163" y="65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38"/>
                    <a:pt x="180" y="38"/>
                    <a:pt x="180" y="37"/>
                  </a:cubicBezTo>
                  <a:cubicBezTo>
                    <a:pt x="180" y="36"/>
                    <a:pt x="180" y="35"/>
                    <a:pt x="180" y="35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24"/>
                    <a:pt x="183" y="24"/>
                    <a:pt x="183" y="24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3" y="23"/>
                    <a:pt x="185" y="22"/>
                    <a:pt x="186" y="21"/>
                  </a:cubicBezTo>
                  <a:cubicBezTo>
                    <a:pt x="187" y="19"/>
                    <a:pt x="187" y="19"/>
                    <a:pt x="187" y="19"/>
                  </a:cubicBezTo>
                  <a:cubicBezTo>
                    <a:pt x="188" y="18"/>
                    <a:pt x="189" y="17"/>
                    <a:pt x="190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3"/>
                    <a:pt x="124" y="173"/>
                    <a:pt x="124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6" y="166"/>
                    <a:pt x="127" y="164"/>
                    <a:pt x="127" y="163"/>
                  </a:cubicBezTo>
                  <a:cubicBezTo>
                    <a:pt x="127" y="163"/>
                    <a:pt x="127" y="163"/>
                    <a:pt x="127" y="163"/>
                  </a:cubicBezTo>
                  <a:cubicBezTo>
                    <a:pt x="127" y="162"/>
                    <a:pt x="127" y="162"/>
                    <a:pt x="127" y="162"/>
                  </a:cubicBezTo>
                  <a:cubicBezTo>
                    <a:pt x="127" y="162"/>
                    <a:pt x="127" y="162"/>
                    <a:pt x="127" y="161"/>
                  </a:cubicBezTo>
                  <a:cubicBezTo>
                    <a:pt x="128" y="160"/>
                    <a:pt x="128" y="160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30" y="159"/>
                    <a:pt x="130" y="159"/>
                    <a:pt x="130" y="159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4"/>
                    <a:pt x="129" y="151"/>
                    <a:pt x="129" y="148"/>
                  </a:cubicBezTo>
                  <a:cubicBezTo>
                    <a:pt x="129" y="148"/>
                    <a:pt x="128" y="141"/>
                    <a:pt x="127" y="136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29" y="129"/>
                    <a:pt x="133" y="125"/>
                    <a:pt x="134" y="123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2"/>
                    <a:pt x="137" y="122"/>
                    <a:pt x="137" y="122"/>
                  </a:cubicBezTo>
                  <a:cubicBezTo>
                    <a:pt x="139" y="120"/>
                    <a:pt x="139" y="119"/>
                    <a:pt x="140" y="119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5" y="112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3"/>
                    <a:pt x="157" y="73"/>
                    <a:pt x="157" y="73"/>
                  </a:cubicBezTo>
                  <a:lnTo>
                    <a:pt x="159" y="6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356601" y="2163843"/>
              <a:ext cx="486599" cy="341066"/>
            </a:xfrm>
            <a:custGeom>
              <a:avLst/>
              <a:gdLst>
                <a:gd name="T0" fmla="*/ 173 w 545"/>
                <a:gd name="T1" fmla="*/ 382 h 382"/>
                <a:gd name="T2" fmla="*/ 175 w 545"/>
                <a:gd name="T3" fmla="*/ 382 h 382"/>
                <a:gd name="T4" fmla="*/ 545 w 545"/>
                <a:gd name="T5" fmla="*/ 382 h 382"/>
                <a:gd name="T6" fmla="*/ 545 w 545"/>
                <a:gd name="T7" fmla="*/ 172 h 382"/>
                <a:gd name="T8" fmla="*/ 545 w 545"/>
                <a:gd name="T9" fmla="*/ 170 h 382"/>
                <a:gd name="T10" fmla="*/ 545 w 545"/>
                <a:gd name="T11" fmla="*/ 0 h 382"/>
                <a:gd name="T12" fmla="*/ 0 w 545"/>
                <a:gd name="T13" fmla="*/ 0 h 382"/>
                <a:gd name="T14" fmla="*/ 0 w 545"/>
                <a:gd name="T15" fmla="*/ 22 h 382"/>
                <a:gd name="T16" fmla="*/ 0 w 545"/>
                <a:gd name="T17" fmla="*/ 24 h 382"/>
                <a:gd name="T18" fmla="*/ 0 w 545"/>
                <a:gd name="T19" fmla="*/ 268 h 382"/>
                <a:gd name="T20" fmla="*/ 0 w 545"/>
                <a:gd name="T21" fmla="*/ 268 h 382"/>
                <a:gd name="T22" fmla="*/ 0 w 545"/>
                <a:gd name="T23" fmla="*/ 382 h 382"/>
                <a:gd name="T24" fmla="*/ 173 w 545"/>
                <a:gd name="T25" fmla="*/ 382 h 382"/>
                <a:gd name="T26" fmla="*/ 173 w 545"/>
                <a:gd name="T2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5" h="382">
                  <a:moveTo>
                    <a:pt x="173" y="382"/>
                  </a:moveTo>
                  <a:lnTo>
                    <a:pt x="175" y="382"/>
                  </a:lnTo>
                  <a:lnTo>
                    <a:pt x="545" y="382"/>
                  </a:lnTo>
                  <a:lnTo>
                    <a:pt x="545" y="172"/>
                  </a:lnTo>
                  <a:lnTo>
                    <a:pt x="545" y="170"/>
                  </a:lnTo>
                  <a:lnTo>
                    <a:pt x="545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382"/>
                  </a:lnTo>
                  <a:lnTo>
                    <a:pt x="173" y="382"/>
                  </a:lnTo>
                  <a:lnTo>
                    <a:pt x="173" y="38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58390" y="2403124"/>
              <a:ext cx="352673" cy="436600"/>
            </a:xfrm>
            <a:custGeom>
              <a:avLst/>
              <a:gdLst>
                <a:gd name="T0" fmla="*/ 395 w 395"/>
                <a:gd name="T1" fmla="*/ 114 h 489"/>
                <a:gd name="T2" fmla="*/ 222 w 395"/>
                <a:gd name="T3" fmla="*/ 114 h 489"/>
                <a:gd name="T4" fmla="*/ 222 w 395"/>
                <a:gd name="T5" fmla="*/ 0 h 489"/>
                <a:gd name="T6" fmla="*/ 0 w 395"/>
                <a:gd name="T7" fmla="*/ 0 h 489"/>
                <a:gd name="T8" fmla="*/ 0 w 395"/>
                <a:gd name="T9" fmla="*/ 489 h 489"/>
                <a:gd name="T10" fmla="*/ 395 w 395"/>
                <a:gd name="T11" fmla="*/ 489 h 489"/>
                <a:gd name="T12" fmla="*/ 395 w 395"/>
                <a:gd name="T13" fmla="*/ 487 h 489"/>
                <a:gd name="T14" fmla="*/ 395 w 395"/>
                <a:gd name="T15" fmla="*/ 114 h 489"/>
                <a:gd name="T16" fmla="*/ 395 w 395"/>
                <a:gd name="T17" fmla="*/ 11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5" h="489">
                  <a:moveTo>
                    <a:pt x="395" y="114"/>
                  </a:moveTo>
                  <a:lnTo>
                    <a:pt x="222" y="114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0" y="489"/>
                  </a:lnTo>
                  <a:lnTo>
                    <a:pt x="395" y="489"/>
                  </a:lnTo>
                  <a:lnTo>
                    <a:pt x="395" y="487"/>
                  </a:lnTo>
                  <a:lnTo>
                    <a:pt x="395" y="114"/>
                  </a:lnTo>
                  <a:lnTo>
                    <a:pt x="395" y="11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40539" y="2403124"/>
              <a:ext cx="417850" cy="638383"/>
            </a:xfrm>
            <a:custGeom>
              <a:avLst/>
              <a:gdLst>
                <a:gd name="T0" fmla="*/ 118 w 234"/>
                <a:gd name="T1" fmla="*/ 0 h 357"/>
                <a:gd name="T2" fmla="*/ 118 w 234"/>
                <a:gd name="T3" fmla="*/ 0 h 357"/>
                <a:gd name="T4" fmla="*/ 0 w 234"/>
                <a:gd name="T5" fmla="*/ 0 h 357"/>
                <a:gd name="T6" fmla="*/ 0 w 234"/>
                <a:gd name="T7" fmla="*/ 142 h 357"/>
                <a:gd name="T8" fmla="*/ 217 w 234"/>
                <a:gd name="T9" fmla="*/ 357 h 357"/>
                <a:gd name="T10" fmla="*/ 217 w 234"/>
                <a:gd name="T11" fmla="*/ 357 h 357"/>
                <a:gd name="T12" fmla="*/ 217 w 234"/>
                <a:gd name="T13" fmla="*/ 326 h 357"/>
                <a:gd name="T14" fmla="*/ 220 w 234"/>
                <a:gd name="T15" fmla="*/ 323 h 357"/>
                <a:gd name="T16" fmla="*/ 217 w 234"/>
                <a:gd name="T17" fmla="*/ 317 h 357"/>
                <a:gd name="T18" fmla="*/ 210 w 234"/>
                <a:gd name="T19" fmla="*/ 310 h 357"/>
                <a:gd name="T20" fmla="*/ 214 w 234"/>
                <a:gd name="T21" fmla="*/ 288 h 357"/>
                <a:gd name="T22" fmla="*/ 234 w 234"/>
                <a:gd name="T23" fmla="*/ 301 h 357"/>
                <a:gd name="T24" fmla="*/ 234 w 234"/>
                <a:gd name="T25" fmla="*/ 244 h 357"/>
                <a:gd name="T26" fmla="*/ 234 w 234"/>
                <a:gd name="T27" fmla="*/ 0 h 357"/>
                <a:gd name="T28" fmla="*/ 118 w 234"/>
                <a:gd name="T2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4" h="357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7" y="357"/>
                    <a:pt x="217" y="357"/>
                    <a:pt x="217" y="357"/>
                  </a:cubicBezTo>
                  <a:cubicBezTo>
                    <a:pt x="217" y="326"/>
                    <a:pt x="217" y="326"/>
                    <a:pt x="217" y="326"/>
                  </a:cubicBezTo>
                  <a:cubicBezTo>
                    <a:pt x="218" y="326"/>
                    <a:pt x="220" y="325"/>
                    <a:pt x="220" y="323"/>
                  </a:cubicBezTo>
                  <a:cubicBezTo>
                    <a:pt x="221" y="321"/>
                    <a:pt x="220" y="319"/>
                    <a:pt x="217" y="317"/>
                  </a:cubicBezTo>
                  <a:cubicBezTo>
                    <a:pt x="210" y="310"/>
                    <a:pt x="210" y="310"/>
                    <a:pt x="210" y="31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34" y="301"/>
                    <a:pt x="234" y="301"/>
                    <a:pt x="234" y="301"/>
                  </a:cubicBezTo>
                  <a:cubicBezTo>
                    <a:pt x="234" y="244"/>
                    <a:pt x="234" y="244"/>
                    <a:pt x="234" y="244"/>
                  </a:cubicBezTo>
                  <a:cubicBezTo>
                    <a:pt x="234" y="0"/>
                    <a:pt x="234" y="0"/>
                    <a:pt x="234" y="0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18199" y="2839724"/>
              <a:ext cx="601776" cy="319638"/>
            </a:xfrm>
            <a:custGeom>
              <a:avLst/>
              <a:gdLst>
                <a:gd name="T0" fmla="*/ 337 w 337"/>
                <a:gd name="T1" fmla="*/ 84 h 179"/>
                <a:gd name="T2" fmla="*/ 331 w 337"/>
                <a:gd name="T3" fmla="*/ 78 h 179"/>
                <a:gd name="T4" fmla="*/ 325 w 337"/>
                <a:gd name="T5" fmla="*/ 74 h 179"/>
                <a:gd name="T6" fmla="*/ 325 w 337"/>
                <a:gd name="T7" fmla="*/ 40 h 179"/>
                <a:gd name="T8" fmla="*/ 325 w 337"/>
                <a:gd name="T9" fmla="*/ 40 h 179"/>
                <a:gd name="T10" fmla="*/ 325 w 337"/>
                <a:gd name="T11" fmla="*/ 39 h 179"/>
                <a:gd name="T12" fmla="*/ 325 w 337"/>
                <a:gd name="T13" fmla="*/ 0 h 179"/>
                <a:gd name="T14" fmla="*/ 41 w 337"/>
                <a:gd name="T15" fmla="*/ 0 h 179"/>
                <a:gd name="T16" fmla="*/ 40 w 337"/>
                <a:gd name="T17" fmla="*/ 0 h 179"/>
                <a:gd name="T18" fmla="*/ 0 w 337"/>
                <a:gd name="T19" fmla="*/ 0 h 179"/>
                <a:gd name="T20" fmla="*/ 0 w 337"/>
                <a:gd name="T21" fmla="*/ 40 h 179"/>
                <a:gd name="T22" fmla="*/ 0 w 337"/>
                <a:gd name="T23" fmla="*/ 40 h 179"/>
                <a:gd name="T24" fmla="*/ 117 w 337"/>
                <a:gd name="T25" fmla="*/ 40 h 179"/>
                <a:gd name="T26" fmla="*/ 117 w 337"/>
                <a:gd name="T27" fmla="*/ 129 h 179"/>
                <a:gd name="T28" fmla="*/ 121 w 337"/>
                <a:gd name="T29" fmla="*/ 137 h 179"/>
                <a:gd name="T30" fmla="*/ 140 w 337"/>
                <a:gd name="T31" fmla="*/ 137 h 179"/>
                <a:gd name="T32" fmla="*/ 140 w 337"/>
                <a:gd name="T33" fmla="*/ 144 h 179"/>
                <a:gd name="T34" fmla="*/ 140 w 337"/>
                <a:gd name="T35" fmla="*/ 144 h 179"/>
                <a:gd name="T36" fmla="*/ 147 w 337"/>
                <a:gd name="T37" fmla="*/ 149 h 179"/>
                <a:gd name="T38" fmla="*/ 155 w 337"/>
                <a:gd name="T39" fmla="*/ 149 h 179"/>
                <a:gd name="T40" fmla="*/ 156 w 337"/>
                <a:gd name="T41" fmla="*/ 149 h 179"/>
                <a:gd name="T42" fmla="*/ 156 w 337"/>
                <a:gd name="T43" fmla="*/ 149 h 179"/>
                <a:gd name="T44" fmla="*/ 157 w 337"/>
                <a:gd name="T45" fmla="*/ 148 h 179"/>
                <a:gd name="T46" fmla="*/ 159 w 337"/>
                <a:gd name="T47" fmla="*/ 149 h 179"/>
                <a:gd name="T48" fmla="*/ 163 w 337"/>
                <a:gd name="T49" fmla="*/ 150 h 179"/>
                <a:gd name="T50" fmla="*/ 168 w 337"/>
                <a:gd name="T51" fmla="*/ 149 h 179"/>
                <a:gd name="T52" fmla="*/ 178 w 337"/>
                <a:gd name="T53" fmla="*/ 150 h 179"/>
                <a:gd name="T54" fmla="*/ 185 w 337"/>
                <a:gd name="T55" fmla="*/ 155 h 179"/>
                <a:gd name="T56" fmla="*/ 189 w 337"/>
                <a:gd name="T57" fmla="*/ 160 h 179"/>
                <a:gd name="T58" fmla="*/ 189 w 337"/>
                <a:gd name="T59" fmla="*/ 163 h 179"/>
                <a:gd name="T60" fmla="*/ 193 w 337"/>
                <a:gd name="T61" fmla="*/ 167 h 179"/>
                <a:gd name="T62" fmla="*/ 197 w 337"/>
                <a:gd name="T63" fmla="*/ 167 h 179"/>
                <a:gd name="T64" fmla="*/ 202 w 337"/>
                <a:gd name="T65" fmla="*/ 161 h 179"/>
                <a:gd name="T66" fmla="*/ 207 w 337"/>
                <a:gd name="T67" fmla="*/ 163 h 179"/>
                <a:gd name="T68" fmla="*/ 207 w 337"/>
                <a:gd name="T69" fmla="*/ 167 h 179"/>
                <a:gd name="T70" fmla="*/ 246 w 337"/>
                <a:gd name="T71" fmla="*/ 167 h 179"/>
                <a:gd name="T72" fmla="*/ 246 w 337"/>
                <a:gd name="T73" fmla="*/ 177 h 179"/>
                <a:gd name="T74" fmla="*/ 262 w 337"/>
                <a:gd name="T75" fmla="*/ 177 h 179"/>
                <a:gd name="T76" fmla="*/ 264 w 337"/>
                <a:gd name="T77" fmla="*/ 179 h 179"/>
                <a:gd name="T78" fmla="*/ 266 w 337"/>
                <a:gd name="T79" fmla="*/ 177 h 179"/>
                <a:gd name="T80" fmla="*/ 271 w 337"/>
                <a:gd name="T81" fmla="*/ 174 h 179"/>
                <a:gd name="T82" fmla="*/ 272 w 337"/>
                <a:gd name="T83" fmla="*/ 173 h 179"/>
                <a:gd name="T84" fmla="*/ 272 w 337"/>
                <a:gd name="T85" fmla="*/ 173 h 179"/>
                <a:gd name="T86" fmla="*/ 276 w 337"/>
                <a:gd name="T87" fmla="*/ 171 h 179"/>
                <a:gd name="T88" fmla="*/ 279 w 337"/>
                <a:gd name="T89" fmla="*/ 171 h 179"/>
                <a:gd name="T90" fmla="*/ 291 w 337"/>
                <a:gd name="T91" fmla="*/ 170 h 179"/>
                <a:gd name="T92" fmla="*/ 292 w 337"/>
                <a:gd name="T93" fmla="*/ 169 h 179"/>
                <a:gd name="T94" fmla="*/ 298 w 337"/>
                <a:gd name="T95" fmla="*/ 166 h 179"/>
                <a:gd name="T96" fmla="*/ 300 w 337"/>
                <a:gd name="T97" fmla="*/ 166 h 179"/>
                <a:gd name="T98" fmla="*/ 308 w 337"/>
                <a:gd name="T99" fmla="*/ 173 h 179"/>
                <a:gd name="T100" fmla="*/ 308 w 337"/>
                <a:gd name="T101" fmla="*/ 174 h 179"/>
                <a:gd name="T102" fmla="*/ 316 w 337"/>
                <a:gd name="T103" fmla="*/ 175 h 179"/>
                <a:gd name="T104" fmla="*/ 318 w 337"/>
                <a:gd name="T105" fmla="*/ 179 h 179"/>
                <a:gd name="T106" fmla="*/ 318 w 337"/>
                <a:gd name="T107" fmla="*/ 179 h 179"/>
                <a:gd name="T108" fmla="*/ 319 w 337"/>
                <a:gd name="T109" fmla="*/ 179 h 179"/>
                <a:gd name="T110" fmla="*/ 320 w 337"/>
                <a:gd name="T111" fmla="*/ 179 h 179"/>
                <a:gd name="T112" fmla="*/ 323 w 337"/>
                <a:gd name="T113" fmla="*/ 177 h 179"/>
                <a:gd name="T114" fmla="*/ 325 w 337"/>
                <a:gd name="T115" fmla="*/ 179 h 179"/>
                <a:gd name="T116" fmla="*/ 337 w 337"/>
                <a:gd name="T117" fmla="*/ 179 h 179"/>
                <a:gd name="T118" fmla="*/ 337 w 337"/>
                <a:gd name="T119" fmla="*/ 179 h 179"/>
                <a:gd name="T120" fmla="*/ 337 w 337"/>
                <a:gd name="T121" fmla="*/ 8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" h="179">
                  <a:moveTo>
                    <a:pt x="337" y="84"/>
                  </a:moveTo>
                  <a:cubicBezTo>
                    <a:pt x="331" y="78"/>
                    <a:pt x="331" y="78"/>
                    <a:pt x="331" y="78"/>
                  </a:cubicBezTo>
                  <a:cubicBezTo>
                    <a:pt x="325" y="74"/>
                    <a:pt x="325" y="74"/>
                    <a:pt x="325" y="74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5" y="39"/>
                    <a:pt x="325" y="39"/>
                    <a:pt x="325" y="39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40" y="137"/>
                    <a:pt x="140" y="137"/>
                    <a:pt x="140" y="137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1" y="145"/>
                    <a:pt x="144" y="149"/>
                    <a:pt x="147" y="149"/>
                  </a:cubicBezTo>
                  <a:cubicBezTo>
                    <a:pt x="155" y="149"/>
                    <a:pt x="155" y="149"/>
                    <a:pt x="155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6" y="148"/>
                    <a:pt x="156" y="148"/>
                    <a:pt x="157" y="148"/>
                  </a:cubicBezTo>
                  <a:cubicBezTo>
                    <a:pt x="157" y="148"/>
                    <a:pt x="158" y="149"/>
                    <a:pt x="159" y="149"/>
                  </a:cubicBezTo>
                  <a:cubicBezTo>
                    <a:pt x="161" y="150"/>
                    <a:pt x="162" y="150"/>
                    <a:pt x="163" y="150"/>
                  </a:cubicBezTo>
                  <a:cubicBezTo>
                    <a:pt x="165" y="150"/>
                    <a:pt x="167" y="149"/>
                    <a:pt x="168" y="149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9" y="160"/>
                    <a:pt x="189" y="160"/>
                    <a:pt x="189" y="160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93" y="167"/>
                    <a:pt x="193" y="167"/>
                    <a:pt x="193" y="167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7" y="167"/>
                    <a:pt x="207" y="167"/>
                    <a:pt x="207" y="167"/>
                  </a:cubicBezTo>
                  <a:cubicBezTo>
                    <a:pt x="246" y="167"/>
                    <a:pt x="246" y="167"/>
                    <a:pt x="246" y="167"/>
                  </a:cubicBezTo>
                  <a:cubicBezTo>
                    <a:pt x="246" y="177"/>
                    <a:pt x="246" y="177"/>
                    <a:pt x="246" y="177"/>
                  </a:cubicBezTo>
                  <a:cubicBezTo>
                    <a:pt x="262" y="177"/>
                    <a:pt x="262" y="177"/>
                    <a:pt x="262" y="177"/>
                  </a:cubicBezTo>
                  <a:cubicBezTo>
                    <a:pt x="262" y="178"/>
                    <a:pt x="263" y="178"/>
                    <a:pt x="264" y="179"/>
                  </a:cubicBezTo>
                  <a:cubicBezTo>
                    <a:pt x="265" y="179"/>
                    <a:pt x="266" y="178"/>
                    <a:pt x="266" y="177"/>
                  </a:cubicBezTo>
                  <a:cubicBezTo>
                    <a:pt x="268" y="175"/>
                    <a:pt x="271" y="174"/>
                    <a:pt x="271" y="174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3" y="172"/>
                    <a:pt x="275" y="171"/>
                    <a:pt x="276" y="171"/>
                  </a:cubicBezTo>
                  <a:cubicBezTo>
                    <a:pt x="279" y="171"/>
                    <a:pt x="279" y="171"/>
                    <a:pt x="279" y="171"/>
                  </a:cubicBezTo>
                  <a:cubicBezTo>
                    <a:pt x="291" y="170"/>
                    <a:pt x="291" y="170"/>
                    <a:pt x="291" y="170"/>
                  </a:cubicBezTo>
                  <a:cubicBezTo>
                    <a:pt x="292" y="169"/>
                    <a:pt x="292" y="169"/>
                    <a:pt x="292" y="169"/>
                  </a:cubicBezTo>
                  <a:cubicBezTo>
                    <a:pt x="292" y="168"/>
                    <a:pt x="295" y="166"/>
                    <a:pt x="298" y="166"/>
                  </a:cubicBezTo>
                  <a:cubicBezTo>
                    <a:pt x="298" y="166"/>
                    <a:pt x="299" y="166"/>
                    <a:pt x="300" y="166"/>
                  </a:cubicBezTo>
                  <a:cubicBezTo>
                    <a:pt x="304" y="168"/>
                    <a:pt x="307" y="172"/>
                    <a:pt x="308" y="173"/>
                  </a:cubicBezTo>
                  <a:cubicBezTo>
                    <a:pt x="308" y="174"/>
                    <a:pt x="308" y="174"/>
                    <a:pt x="308" y="174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6"/>
                    <a:pt x="316" y="178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19" y="179"/>
                    <a:pt x="319" y="179"/>
                    <a:pt x="320" y="179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5" y="179"/>
                    <a:pt x="325" y="179"/>
                    <a:pt x="325" y="179"/>
                  </a:cubicBezTo>
                  <a:cubicBezTo>
                    <a:pt x="337" y="179"/>
                    <a:pt x="337" y="179"/>
                    <a:pt x="337" y="179"/>
                  </a:cubicBezTo>
                  <a:cubicBezTo>
                    <a:pt x="337" y="179"/>
                    <a:pt x="337" y="179"/>
                    <a:pt x="337" y="179"/>
                  </a:cubicBezTo>
                  <a:lnTo>
                    <a:pt x="337" y="8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843200" y="2317412"/>
              <a:ext cx="594633" cy="262496"/>
            </a:xfrm>
            <a:custGeom>
              <a:avLst/>
              <a:gdLst>
                <a:gd name="T0" fmla="*/ 666 w 666"/>
                <a:gd name="T1" fmla="*/ 272 h 294"/>
                <a:gd name="T2" fmla="*/ 626 w 666"/>
                <a:gd name="T3" fmla="*/ 248 h 294"/>
                <a:gd name="T4" fmla="*/ 626 w 666"/>
                <a:gd name="T5" fmla="*/ 248 h 294"/>
                <a:gd name="T6" fmla="*/ 626 w 666"/>
                <a:gd name="T7" fmla="*/ 248 h 294"/>
                <a:gd name="T8" fmla="*/ 624 w 666"/>
                <a:gd name="T9" fmla="*/ 246 h 294"/>
                <a:gd name="T10" fmla="*/ 626 w 666"/>
                <a:gd name="T11" fmla="*/ 246 h 294"/>
                <a:gd name="T12" fmla="*/ 622 w 666"/>
                <a:gd name="T13" fmla="*/ 210 h 294"/>
                <a:gd name="T14" fmla="*/ 622 w 666"/>
                <a:gd name="T15" fmla="*/ 158 h 294"/>
                <a:gd name="T16" fmla="*/ 598 w 666"/>
                <a:gd name="T17" fmla="*/ 148 h 294"/>
                <a:gd name="T18" fmla="*/ 598 w 666"/>
                <a:gd name="T19" fmla="*/ 88 h 294"/>
                <a:gd name="T20" fmla="*/ 574 w 666"/>
                <a:gd name="T21" fmla="*/ 50 h 294"/>
                <a:gd name="T22" fmla="*/ 550 w 666"/>
                <a:gd name="T23" fmla="*/ 40 h 294"/>
                <a:gd name="T24" fmla="*/ 526 w 666"/>
                <a:gd name="T25" fmla="*/ 22 h 294"/>
                <a:gd name="T26" fmla="*/ 444 w 666"/>
                <a:gd name="T27" fmla="*/ 22 h 294"/>
                <a:gd name="T28" fmla="*/ 416 w 666"/>
                <a:gd name="T29" fmla="*/ 0 h 294"/>
                <a:gd name="T30" fmla="*/ 0 w 666"/>
                <a:gd name="T31" fmla="*/ 0 h 294"/>
                <a:gd name="T32" fmla="*/ 0 w 666"/>
                <a:gd name="T33" fmla="*/ 210 h 294"/>
                <a:gd name="T34" fmla="*/ 166 w 666"/>
                <a:gd name="T35" fmla="*/ 210 h 294"/>
                <a:gd name="T36" fmla="*/ 166 w 666"/>
                <a:gd name="T37" fmla="*/ 294 h 294"/>
                <a:gd name="T38" fmla="*/ 666 w 666"/>
                <a:gd name="T39" fmla="*/ 294 h 294"/>
                <a:gd name="T40" fmla="*/ 666 w 666"/>
                <a:gd name="T41" fmla="*/ 272 h 294"/>
                <a:gd name="T42" fmla="*/ 666 w 666"/>
                <a:gd name="T43" fmla="*/ 27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6" h="294">
                  <a:moveTo>
                    <a:pt x="666" y="272"/>
                  </a:moveTo>
                  <a:lnTo>
                    <a:pt x="626" y="248"/>
                  </a:lnTo>
                  <a:lnTo>
                    <a:pt x="626" y="248"/>
                  </a:lnTo>
                  <a:lnTo>
                    <a:pt x="626" y="248"/>
                  </a:lnTo>
                  <a:lnTo>
                    <a:pt x="624" y="246"/>
                  </a:lnTo>
                  <a:lnTo>
                    <a:pt x="626" y="246"/>
                  </a:lnTo>
                  <a:lnTo>
                    <a:pt x="622" y="210"/>
                  </a:lnTo>
                  <a:lnTo>
                    <a:pt x="622" y="158"/>
                  </a:lnTo>
                  <a:lnTo>
                    <a:pt x="598" y="148"/>
                  </a:lnTo>
                  <a:lnTo>
                    <a:pt x="598" y="88"/>
                  </a:lnTo>
                  <a:lnTo>
                    <a:pt x="574" y="50"/>
                  </a:lnTo>
                  <a:lnTo>
                    <a:pt x="550" y="40"/>
                  </a:lnTo>
                  <a:lnTo>
                    <a:pt x="526" y="22"/>
                  </a:lnTo>
                  <a:lnTo>
                    <a:pt x="444" y="22"/>
                  </a:lnTo>
                  <a:lnTo>
                    <a:pt x="416" y="0"/>
                  </a:lnTo>
                  <a:lnTo>
                    <a:pt x="0" y="0"/>
                  </a:lnTo>
                  <a:lnTo>
                    <a:pt x="0" y="210"/>
                  </a:lnTo>
                  <a:lnTo>
                    <a:pt x="166" y="210"/>
                  </a:lnTo>
                  <a:lnTo>
                    <a:pt x="166" y="294"/>
                  </a:lnTo>
                  <a:lnTo>
                    <a:pt x="666" y="294"/>
                  </a:lnTo>
                  <a:lnTo>
                    <a:pt x="666" y="272"/>
                  </a:lnTo>
                  <a:lnTo>
                    <a:pt x="666" y="2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511063" y="2504908"/>
              <a:ext cx="480349" cy="334816"/>
            </a:xfrm>
            <a:custGeom>
              <a:avLst/>
              <a:gdLst>
                <a:gd name="T0" fmla="*/ 536 w 538"/>
                <a:gd name="T1" fmla="*/ 86 h 375"/>
                <a:gd name="T2" fmla="*/ 536 w 538"/>
                <a:gd name="T3" fmla="*/ 84 h 375"/>
                <a:gd name="T4" fmla="*/ 538 w 538"/>
                <a:gd name="T5" fmla="*/ 84 h 375"/>
                <a:gd name="T6" fmla="*/ 538 w 538"/>
                <a:gd name="T7" fmla="*/ 0 h 375"/>
                <a:gd name="T8" fmla="*/ 372 w 538"/>
                <a:gd name="T9" fmla="*/ 0 h 375"/>
                <a:gd name="T10" fmla="*/ 2 w 538"/>
                <a:gd name="T11" fmla="*/ 0 h 375"/>
                <a:gd name="T12" fmla="*/ 0 w 538"/>
                <a:gd name="T13" fmla="*/ 0 h 375"/>
                <a:gd name="T14" fmla="*/ 0 w 538"/>
                <a:gd name="T15" fmla="*/ 373 h 375"/>
                <a:gd name="T16" fmla="*/ 0 w 538"/>
                <a:gd name="T17" fmla="*/ 375 h 375"/>
                <a:gd name="T18" fmla="*/ 2 w 538"/>
                <a:gd name="T19" fmla="*/ 375 h 375"/>
                <a:gd name="T20" fmla="*/ 456 w 538"/>
                <a:gd name="T21" fmla="*/ 375 h 375"/>
                <a:gd name="T22" fmla="*/ 536 w 538"/>
                <a:gd name="T23" fmla="*/ 375 h 375"/>
                <a:gd name="T24" fmla="*/ 536 w 538"/>
                <a:gd name="T25" fmla="*/ 86 h 375"/>
                <a:gd name="T26" fmla="*/ 536 w 538"/>
                <a:gd name="T27" fmla="*/ 8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8" h="375">
                  <a:moveTo>
                    <a:pt x="536" y="86"/>
                  </a:moveTo>
                  <a:lnTo>
                    <a:pt x="536" y="84"/>
                  </a:lnTo>
                  <a:lnTo>
                    <a:pt x="538" y="84"/>
                  </a:lnTo>
                  <a:lnTo>
                    <a:pt x="538" y="0"/>
                  </a:lnTo>
                  <a:lnTo>
                    <a:pt x="37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73"/>
                  </a:lnTo>
                  <a:lnTo>
                    <a:pt x="0" y="375"/>
                  </a:lnTo>
                  <a:lnTo>
                    <a:pt x="2" y="375"/>
                  </a:lnTo>
                  <a:lnTo>
                    <a:pt x="456" y="375"/>
                  </a:lnTo>
                  <a:lnTo>
                    <a:pt x="536" y="375"/>
                  </a:lnTo>
                  <a:lnTo>
                    <a:pt x="536" y="86"/>
                  </a:lnTo>
                  <a:lnTo>
                    <a:pt x="536" y="8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38759" y="2037059"/>
              <a:ext cx="542848" cy="366065"/>
            </a:xfrm>
            <a:custGeom>
              <a:avLst/>
              <a:gdLst>
                <a:gd name="T0" fmla="*/ 287 w 304"/>
                <a:gd name="T1" fmla="*/ 205 h 205"/>
                <a:gd name="T2" fmla="*/ 287 w 304"/>
                <a:gd name="T3" fmla="*/ 179 h 205"/>
                <a:gd name="T4" fmla="*/ 285 w 304"/>
                <a:gd name="T5" fmla="*/ 160 h 205"/>
                <a:gd name="T6" fmla="*/ 287 w 304"/>
                <a:gd name="T7" fmla="*/ 130 h 205"/>
                <a:gd name="T8" fmla="*/ 292 w 304"/>
                <a:gd name="T9" fmla="*/ 115 h 205"/>
                <a:gd name="T10" fmla="*/ 292 w 304"/>
                <a:gd name="T11" fmla="*/ 103 h 205"/>
                <a:gd name="T12" fmla="*/ 289 w 304"/>
                <a:gd name="T13" fmla="*/ 82 h 205"/>
                <a:gd name="T14" fmla="*/ 287 w 304"/>
                <a:gd name="T15" fmla="*/ 78 h 205"/>
                <a:gd name="T16" fmla="*/ 289 w 304"/>
                <a:gd name="T17" fmla="*/ 68 h 205"/>
                <a:gd name="T18" fmla="*/ 304 w 304"/>
                <a:gd name="T19" fmla="*/ 56 h 205"/>
                <a:gd name="T20" fmla="*/ 304 w 304"/>
                <a:gd name="T21" fmla="*/ 30 h 205"/>
                <a:gd name="T22" fmla="*/ 300 w 304"/>
                <a:gd name="T23" fmla="*/ 21 h 205"/>
                <a:gd name="T24" fmla="*/ 294 w 304"/>
                <a:gd name="T25" fmla="*/ 15 h 205"/>
                <a:gd name="T26" fmla="*/ 288 w 304"/>
                <a:gd name="T27" fmla="*/ 15 h 205"/>
                <a:gd name="T28" fmla="*/ 287 w 304"/>
                <a:gd name="T29" fmla="*/ 16 h 205"/>
                <a:gd name="T30" fmla="*/ 287 w 304"/>
                <a:gd name="T31" fmla="*/ 16 h 205"/>
                <a:gd name="T32" fmla="*/ 287 w 304"/>
                <a:gd name="T33" fmla="*/ 16 h 205"/>
                <a:gd name="T34" fmla="*/ 287 w 304"/>
                <a:gd name="T35" fmla="*/ 16 h 205"/>
                <a:gd name="T36" fmla="*/ 286 w 304"/>
                <a:gd name="T37" fmla="*/ 16 h 205"/>
                <a:gd name="T38" fmla="*/ 281 w 304"/>
                <a:gd name="T39" fmla="*/ 16 h 205"/>
                <a:gd name="T40" fmla="*/ 270 w 304"/>
                <a:gd name="T41" fmla="*/ 15 h 205"/>
                <a:gd name="T42" fmla="*/ 260 w 304"/>
                <a:gd name="T43" fmla="*/ 15 h 205"/>
                <a:gd name="T44" fmla="*/ 249 w 304"/>
                <a:gd name="T45" fmla="*/ 15 h 205"/>
                <a:gd name="T46" fmla="*/ 210 w 304"/>
                <a:gd name="T47" fmla="*/ 15 h 205"/>
                <a:gd name="T48" fmla="*/ 193 w 304"/>
                <a:gd name="T49" fmla="*/ 30 h 205"/>
                <a:gd name="T50" fmla="*/ 67 w 304"/>
                <a:gd name="T51" fmla="*/ 30 h 205"/>
                <a:gd name="T52" fmla="*/ 67 w 304"/>
                <a:gd name="T53" fmla="*/ 19 h 205"/>
                <a:gd name="T54" fmla="*/ 56 w 304"/>
                <a:gd name="T55" fmla="*/ 0 h 205"/>
                <a:gd name="T56" fmla="*/ 23 w 304"/>
                <a:gd name="T57" fmla="*/ 0 h 205"/>
                <a:gd name="T58" fmla="*/ 23 w 304"/>
                <a:gd name="T59" fmla="*/ 8 h 205"/>
                <a:gd name="T60" fmla="*/ 19 w 304"/>
                <a:gd name="T61" fmla="*/ 12 h 205"/>
                <a:gd name="T62" fmla="*/ 19 w 304"/>
                <a:gd name="T63" fmla="*/ 4 h 205"/>
                <a:gd name="T64" fmla="*/ 15 w 304"/>
                <a:gd name="T65" fmla="*/ 0 h 205"/>
                <a:gd name="T66" fmla="*/ 15 w 304"/>
                <a:gd name="T67" fmla="*/ 16 h 205"/>
                <a:gd name="T68" fmla="*/ 23 w 304"/>
                <a:gd name="T69" fmla="*/ 20 h 205"/>
                <a:gd name="T70" fmla="*/ 35 w 304"/>
                <a:gd name="T71" fmla="*/ 20 h 205"/>
                <a:gd name="T72" fmla="*/ 46 w 304"/>
                <a:gd name="T73" fmla="*/ 27 h 205"/>
                <a:gd name="T74" fmla="*/ 43 w 304"/>
                <a:gd name="T75" fmla="*/ 27 h 205"/>
                <a:gd name="T76" fmla="*/ 35 w 304"/>
                <a:gd name="T77" fmla="*/ 27 h 205"/>
                <a:gd name="T78" fmla="*/ 23 w 304"/>
                <a:gd name="T79" fmla="*/ 27 h 205"/>
                <a:gd name="T80" fmla="*/ 19 w 304"/>
                <a:gd name="T81" fmla="*/ 27 h 205"/>
                <a:gd name="T82" fmla="*/ 19 w 304"/>
                <a:gd name="T83" fmla="*/ 47 h 205"/>
                <a:gd name="T84" fmla="*/ 23 w 304"/>
                <a:gd name="T85" fmla="*/ 51 h 205"/>
                <a:gd name="T86" fmla="*/ 19 w 304"/>
                <a:gd name="T87" fmla="*/ 55 h 205"/>
                <a:gd name="T88" fmla="*/ 19 w 304"/>
                <a:gd name="T89" fmla="*/ 63 h 205"/>
                <a:gd name="T90" fmla="*/ 19 w 304"/>
                <a:gd name="T91" fmla="*/ 70 h 205"/>
                <a:gd name="T92" fmla="*/ 7 w 304"/>
                <a:gd name="T93" fmla="*/ 168 h 205"/>
                <a:gd name="T94" fmla="*/ 11 w 304"/>
                <a:gd name="T95" fmla="*/ 172 h 205"/>
                <a:gd name="T96" fmla="*/ 11 w 304"/>
                <a:gd name="T97" fmla="*/ 180 h 205"/>
                <a:gd name="T98" fmla="*/ 7 w 304"/>
                <a:gd name="T99" fmla="*/ 180 h 205"/>
                <a:gd name="T100" fmla="*/ 4 w 304"/>
                <a:gd name="T101" fmla="*/ 187 h 205"/>
                <a:gd name="T102" fmla="*/ 0 w 304"/>
                <a:gd name="T103" fmla="*/ 205 h 205"/>
                <a:gd name="T104" fmla="*/ 169 w 304"/>
                <a:gd name="T105" fmla="*/ 205 h 205"/>
                <a:gd name="T106" fmla="*/ 287 w 304"/>
                <a:gd name="T10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" h="205">
                  <a:moveTo>
                    <a:pt x="287" y="205"/>
                  </a:moveTo>
                  <a:cubicBezTo>
                    <a:pt x="287" y="179"/>
                    <a:pt x="287" y="179"/>
                    <a:pt x="287" y="179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92" y="115"/>
                    <a:pt x="292" y="115"/>
                    <a:pt x="292" y="115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89" y="82"/>
                    <a:pt x="289" y="82"/>
                    <a:pt x="289" y="82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304" y="56"/>
                    <a:pt x="304" y="56"/>
                    <a:pt x="304" y="56"/>
                  </a:cubicBezTo>
                  <a:cubicBezTo>
                    <a:pt x="304" y="30"/>
                    <a:pt x="304" y="30"/>
                    <a:pt x="304" y="3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4" y="15"/>
                    <a:pt x="294" y="15"/>
                    <a:pt x="294" y="15"/>
                  </a:cubicBezTo>
                  <a:cubicBezTo>
                    <a:pt x="294" y="15"/>
                    <a:pt x="291" y="15"/>
                    <a:pt x="288" y="15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87" y="16"/>
                    <a:pt x="287" y="16"/>
                    <a:pt x="287" y="16"/>
                  </a:cubicBezTo>
                  <a:cubicBezTo>
                    <a:pt x="286" y="16"/>
                    <a:pt x="286" y="16"/>
                    <a:pt x="286" y="16"/>
                  </a:cubicBezTo>
                  <a:cubicBezTo>
                    <a:pt x="285" y="16"/>
                    <a:pt x="283" y="16"/>
                    <a:pt x="281" y="16"/>
                  </a:cubicBezTo>
                  <a:cubicBezTo>
                    <a:pt x="277" y="16"/>
                    <a:pt x="273" y="15"/>
                    <a:pt x="270" y="15"/>
                  </a:cubicBezTo>
                  <a:cubicBezTo>
                    <a:pt x="267" y="15"/>
                    <a:pt x="264" y="15"/>
                    <a:pt x="260" y="15"/>
                  </a:cubicBezTo>
                  <a:cubicBezTo>
                    <a:pt x="254" y="15"/>
                    <a:pt x="249" y="15"/>
                    <a:pt x="249" y="15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7" y="180"/>
                    <a:pt x="7" y="180"/>
                    <a:pt x="7" y="180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69" y="205"/>
                    <a:pt x="169" y="205"/>
                    <a:pt x="169" y="205"/>
                  </a:cubicBezTo>
                  <a:lnTo>
                    <a:pt x="287" y="2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402119" y="2538836"/>
              <a:ext cx="474992" cy="400887"/>
            </a:xfrm>
            <a:custGeom>
              <a:avLst/>
              <a:gdLst>
                <a:gd name="T0" fmla="*/ 0 w 266"/>
                <a:gd name="T1" fmla="*/ 0 h 224"/>
                <a:gd name="T2" fmla="*/ 20 w 266"/>
                <a:gd name="T3" fmla="*/ 12 h 224"/>
                <a:gd name="T4" fmla="*/ 20 w 266"/>
                <a:gd name="T5" fmla="*/ 23 h 224"/>
                <a:gd name="T6" fmla="*/ 20 w 266"/>
                <a:gd name="T7" fmla="*/ 23 h 224"/>
                <a:gd name="T8" fmla="*/ 25 w 266"/>
                <a:gd name="T9" fmla="*/ 30 h 224"/>
                <a:gd name="T10" fmla="*/ 25 w 266"/>
                <a:gd name="T11" fmla="*/ 36 h 224"/>
                <a:gd name="T12" fmla="*/ 30 w 266"/>
                <a:gd name="T13" fmla="*/ 36 h 224"/>
                <a:gd name="T14" fmla="*/ 34 w 266"/>
                <a:gd name="T15" fmla="*/ 36 h 224"/>
                <a:gd name="T16" fmla="*/ 38 w 266"/>
                <a:gd name="T17" fmla="*/ 38 h 224"/>
                <a:gd name="T18" fmla="*/ 38 w 266"/>
                <a:gd name="T19" fmla="*/ 38 h 224"/>
                <a:gd name="T20" fmla="*/ 38 w 266"/>
                <a:gd name="T21" fmla="*/ 38 h 224"/>
                <a:gd name="T22" fmla="*/ 38 w 266"/>
                <a:gd name="T23" fmla="*/ 38 h 224"/>
                <a:gd name="T24" fmla="*/ 38 w 266"/>
                <a:gd name="T25" fmla="*/ 38 h 224"/>
                <a:gd name="T26" fmla="*/ 38 w 266"/>
                <a:gd name="T27" fmla="*/ 39 h 224"/>
                <a:gd name="T28" fmla="*/ 39 w 266"/>
                <a:gd name="T29" fmla="*/ 58 h 224"/>
                <a:gd name="T30" fmla="*/ 42 w 266"/>
                <a:gd name="T31" fmla="*/ 58 h 224"/>
                <a:gd name="T32" fmla="*/ 42 w 266"/>
                <a:gd name="T33" fmla="*/ 65 h 224"/>
                <a:gd name="T34" fmla="*/ 51 w 266"/>
                <a:gd name="T35" fmla="*/ 73 h 224"/>
                <a:gd name="T36" fmla="*/ 54 w 266"/>
                <a:gd name="T37" fmla="*/ 76 h 224"/>
                <a:gd name="T38" fmla="*/ 54 w 266"/>
                <a:gd name="T39" fmla="*/ 77 h 224"/>
                <a:gd name="T40" fmla="*/ 54 w 266"/>
                <a:gd name="T41" fmla="*/ 167 h 224"/>
                <a:gd name="T42" fmla="*/ 54 w 266"/>
                <a:gd name="T43" fmla="*/ 168 h 224"/>
                <a:gd name="T44" fmla="*/ 54 w 266"/>
                <a:gd name="T45" fmla="*/ 168 h 224"/>
                <a:gd name="T46" fmla="*/ 54 w 266"/>
                <a:gd name="T47" fmla="*/ 207 h 224"/>
                <a:gd name="T48" fmla="*/ 54 w 266"/>
                <a:gd name="T49" fmla="*/ 208 h 224"/>
                <a:gd name="T50" fmla="*/ 54 w 266"/>
                <a:gd name="T51" fmla="*/ 208 h 224"/>
                <a:gd name="T52" fmla="*/ 220 w 266"/>
                <a:gd name="T53" fmla="*/ 208 h 224"/>
                <a:gd name="T54" fmla="*/ 220 w 266"/>
                <a:gd name="T55" fmla="*/ 224 h 224"/>
                <a:gd name="T56" fmla="*/ 244 w 266"/>
                <a:gd name="T57" fmla="*/ 224 h 224"/>
                <a:gd name="T58" fmla="*/ 244 w 266"/>
                <a:gd name="T59" fmla="*/ 224 h 224"/>
                <a:gd name="T60" fmla="*/ 244 w 266"/>
                <a:gd name="T61" fmla="*/ 224 h 224"/>
                <a:gd name="T62" fmla="*/ 249 w 266"/>
                <a:gd name="T63" fmla="*/ 215 h 224"/>
                <a:gd name="T64" fmla="*/ 249 w 266"/>
                <a:gd name="T65" fmla="*/ 215 h 224"/>
                <a:gd name="T66" fmla="*/ 256 w 266"/>
                <a:gd name="T67" fmla="*/ 201 h 224"/>
                <a:gd name="T68" fmla="*/ 257 w 266"/>
                <a:gd name="T69" fmla="*/ 201 h 224"/>
                <a:gd name="T70" fmla="*/ 263 w 266"/>
                <a:gd name="T71" fmla="*/ 184 h 224"/>
                <a:gd name="T72" fmla="*/ 261 w 266"/>
                <a:gd name="T73" fmla="*/ 172 h 224"/>
                <a:gd name="T74" fmla="*/ 261 w 266"/>
                <a:gd name="T75" fmla="*/ 172 h 224"/>
                <a:gd name="T76" fmla="*/ 249 w 266"/>
                <a:gd name="T77" fmla="*/ 156 h 224"/>
                <a:gd name="T78" fmla="*/ 247 w 266"/>
                <a:gd name="T79" fmla="*/ 148 h 224"/>
                <a:gd name="T80" fmla="*/ 240 w 266"/>
                <a:gd name="T81" fmla="*/ 135 h 224"/>
                <a:gd name="T82" fmla="*/ 220 w 266"/>
                <a:gd name="T83" fmla="*/ 125 h 224"/>
                <a:gd name="T84" fmla="*/ 215 w 266"/>
                <a:gd name="T85" fmla="*/ 108 h 224"/>
                <a:gd name="T86" fmla="*/ 218 w 266"/>
                <a:gd name="T87" fmla="*/ 92 h 224"/>
                <a:gd name="T88" fmla="*/ 201 w 266"/>
                <a:gd name="T89" fmla="*/ 75 h 224"/>
                <a:gd name="T90" fmla="*/ 184 w 266"/>
                <a:gd name="T91" fmla="*/ 64 h 224"/>
                <a:gd name="T92" fmla="*/ 169 w 266"/>
                <a:gd name="T93" fmla="*/ 54 h 224"/>
                <a:gd name="T94" fmla="*/ 169 w 266"/>
                <a:gd name="T95" fmla="*/ 19 h 224"/>
                <a:gd name="T96" fmla="*/ 162 w 266"/>
                <a:gd name="T97" fmla="*/ 0 h 224"/>
                <a:gd name="T98" fmla="*/ 0 w 266"/>
                <a:gd name="T9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24">
                  <a:moveTo>
                    <a:pt x="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6" y="36"/>
                    <a:pt x="37" y="37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2" y="75"/>
                    <a:pt x="53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167"/>
                    <a:pt x="54" y="167"/>
                    <a:pt x="54" y="167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54" y="207"/>
                    <a:pt x="54" y="207"/>
                    <a:pt x="54" y="207"/>
                  </a:cubicBezTo>
                  <a:cubicBezTo>
                    <a:pt x="54" y="208"/>
                    <a:pt x="54" y="208"/>
                    <a:pt x="54" y="208"/>
                  </a:cubicBezTo>
                  <a:cubicBezTo>
                    <a:pt x="54" y="208"/>
                    <a:pt x="54" y="208"/>
                    <a:pt x="54" y="208"/>
                  </a:cubicBezTo>
                  <a:cubicBezTo>
                    <a:pt x="220" y="208"/>
                    <a:pt x="220" y="208"/>
                    <a:pt x="220" y="208"/>
                  </a:cubicBezTo>
                  <a:cubicBezTo>
                    <a:pt x="220" y="224"/>
                    <a:pt x="220" y="224"/>
                    <a:pt x="220" y="224"/>
                  </a:cubicBezTo>
                  <a:cubicBezTo>
                    <a:pt x="244" y="224"/>
                    <a:pt x="244" y="224"/>
                    <a:pt x="244" y="224"/>
                  </a:cubicBezTo>
                  <a:cubicBezTo>
                    <a:pt x="244" y="224"/>
                    <a:pt x="244" y="224"/>
                    <a:pt x="244" y="224"/>
                  </a:cubicBezTo>
                  <a:cubicBezTo>
                    <a:pt x="244" y="224"/>
                    <a:pt x="244" y="224"/>
                    <a:pt x="244" y="224"/>
                  </a:cubicBezTo>
                  <a:cubicBezTo>
                    <a:pt x="249" y="215"/>
                    <a:pt x="249" y="215"/>
                    <a:pt x="249" y="215"/>
                  </a:cubicBezTo>
                  <a:cubicBezTo>
                    <a:pt x="249" y="215"/>
                    <a:pt x="249" y="215"/>
                    <a:pt x="249" y="215"/>
                  </a:cubicBezTo>
                  <a:cubicBezTo>
                    <a:pt x="256" y="201"/>
                    <a:pt x="256" y="201"/>
                    <a:pt x="256" y="201"/>
                  </a:cubicBezTo>
                  <a:cubicBezTo>
                    <a:pt x="257" y="201"/>
                    <a:pt x="257" y="201"/>
                    <a:pt x="257" y="201"/>
                  </a:cubicBezTo>
                  <a:cubicBezTo>
                    <a:pt x="258" y="200"/>
                    <a:pt x="266" y="194"/>
                    <a:pt x="263" y="184"/>
                  </a:cubicBezTo>
                  <a:cubicBezTo>
                    <a:pt x="261" y="172"/>
                    <a:pt x="261" y="172"/>
                    <a:pt x="261" y="172"/>
                  </a:cubicBezTo>
                  <a:cubicBezTo>
                    <a:pt x="261" y="172"/>
                    <a:pt x="261" y="172"/>
                    <a:pt x="261" y="172"/>
                  </a:cubicBezTo>
                  <a:cubicBezTo>
                    <a:pt x="259" y="170"/>
                    <a:pt x="251" y="162"/>
                    <a:pt x="249" y="156"/>
                  </a:cubicBezTo>
                  <a:cubicBezTo>
                    <a:pt x="247" y="148"/>
                    <a:pt x="247" y="148"/>
                    <a:pt x="247" y="148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20" y="125"/>
                    <a:pt x="220" y="125"/>
                    <a:pt x="220" y="125"/>
                  </a:cubicBezTo>
                  <a:cubicBezTo>
                    <a:pt x="215" y="108"/>
                    <a:pt x="215" y="108"/>
                    <a:pt x="215" y="108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328890" y="2603121"/>
              <a:ext cx="356244" cy="261603"/>
            </a:xfrm>
            <a:custGeom>
              <a:avLst/>
              <a:gdLst>
                <a:gd name="T0" fmla="*/ 79 w 199"/>
                <a:gd name="T1" fmla="*/ 0 h 146"/>
                <a:gd name="T2" fmla="*/ 74 w 199"/>
                <a:gd name="T3" fmla="*/ 17 h 146"/>
                <a:gd name="T4" fmla="*/ 74 w 199"/>
                <a:gd name="T5" fmla="*/ 29 h 146"/>
                <a:gd name="T6" fmla="*/ 74 w 199"/>
                <a:gd name="T7" fmla="*/ 41 h 146"/>
                <a:gd name="T8" fmla="*/ 69 w 199"/>
                <a:gd name="T9" fmla="*/ 53 h 146"/>
                <a:gd name="T10" fmla="*/ 59 w 199"/>
                <a:gd name="T11" fmla="*/ 64 h 146"/>
                <a:gd name="T12" fmla="*/ 49 w 199"/>
                <a:gd name="T13" fmla="*/ 71 h 146"/>
                <a:gd name="T14" fmla="*/ 44 w 199"/>
                <a:gd name="T15" fmla="*/ 75 h 146"/>
                <a:gd name="T16" fmla="*/ 36 w 199"/>
                <a:gd name="T17" fmla="*/ 80 h 146"/>
                <a:gd name="T18" fmla="*/ 20 w 199"/>
                <a:gd name="T19" fmla="*/ 87 h 146"/>
                <a:gd name="T20" fmla="*/ 4 w 199"/>
                <a:gd name="T21" fmla="*/ 100 h 146"/>
                <a:gd name="T22" fmla="*/ 4 w 199"/>
                <a:gd name="T23" fmla="*/ 103 h 146"/>
                <a:gd name="T24" fmla="*/ 2 w 199"/>
                <a:gd name="T25" fmla="*/ 109 h 146"/>
                <a:gd name="T26" fmla="*/ 0 w 199"/>
                <a:gd name="T27" fmla="*/ 122 h 146"/>
                <a:gd name="T28" fmla="*/ 1 w 199"/>
                <a:gd name="T29" fmla="*/ 129 h 146"/>
                <a:gd name="T30" fmla="*/ 5 w 199"/>
                <a:gd name="T31" fmla="*/ 133 h 146"/>
                <a:gd name="T32" fmla="*/ 11 w 199"/>
                <a:gd name="T33" fmla="*/ 138 h 146"/>
                <a:gd name="T34" fmla="*/ 13 w 199"/>
                <a:gd name="T35" fmla="*/ 137 h 146"/>
                <a:gd name="T36" fmla="*/ 16 w 199"/>
                <a:gd name="T37" fmla="*/ 141 h 146"/>
                <a:gd name="T38" fmla="*/ 18 w 199"/>
                <a:gd name="T39" fmla="*/ 144 h 146"/>
                <a:gd name="T40" fmla="*/ 20 w 199"/>
                <a:gd name="T41" fmla="*/ 144 h 146"/>
                <a:gd name="T42" fmla="*/ 23 w 199"/>
                <a:gd name="T43" fmla="*/ 144 h 146"/>
                <a:gd name="T44" fmla="*/ 26 w 199"/>
                <a:gd name="T45" fmla="*/ 144 h 146"/>
                <a:gd name="T46" fmla="*/ 30 w 199"/>
                <a:gd name="T47" fmla="*/ 144 h 146"/>
                <a:gd name="T48" fmla="*/ 33 w 199"/>
                <a:gd name="T49" fmla="*/ 144 h 146"/>
                <a:gd name="T50" fmla="*/ 37 w 199"/>
                <a:gd name="T51" fmla="*/ 144 h 146"/>
                <a:gd name="T52" fmla="*/ 41 w 199"/>
                <a:gd name="T53" fmla="*/ 145 h 146"/>
                <a:gd name="T54" fmla="*/ 46 w 199"/>
                <a:gd name="T55" fmla="*/ 145 h 146"/>
                <a:gd name="T56" fmla="*/ 47 w 199"/>
                <a:gd name="T57" fmla="*/ 145 h 146"/>
                <a:gd name="T58" fmla="*/ 50 w 199"/>
                <a:gd name="T59" fmla="*/ 145 h 146"/>
                <a:gd name="T60" fmla="*/ 55 w 199"/>
                <a:gd name="T61" fmla="*/ 145 h 146"/>
                <a:gd name="T62" fmla="*/ 58 w 199"/>
                <a:gd name="T63" fmla="*/ 146 h 146"/>
                <a:gd name="T64" fmla="*/ 59 w 199"/>
                <a:gd name="T65" fmla="*/ 146 h 146"/>
                <a:gd name="T66" fmla="*/ 64 w 199"/>
                <a:gd name="T67" fmla="*/ 146 h 146"/>
                <a:gd name="T68" fmla="*/ 70 w 199"/>
                <a:gd name="T69" fmla="*/ 144 h 146"/>
                <a:gd name="T70" fmla="*/ 104 w 199"/>
                <a:gd name="T71" fmla="*/ 142 h 146"/>
                <a:gd name="T72" fmla="*/ 108 w 199"/>
                <a:gd name="T73" fmla="*/ 133 h 146"/>
                <a:gd name="T74" fmla="*/ 114 w 199"/>
                <a:gd name="T75" fmla="*/ 128 h 146"/>
                <a:gd name="T76" fmla="*/ 114 w 199"/>
                <a:gd name="T77" fmla="*/ 128 h 146"/>
                <a:gd name="T78" fmla="*/ 117 w 199"/>
                <a:gd name="T79" fmla="*/ 126 h 146"/>
                <a:gd name="T80" fmla="*/ 115 w 199"/>
                <a:gd name="T81" fmla="*/ 126 h 146"/>
                <a:gd name="T82" fmla="*/ 116 w 199"/>
                <a:gd name="T83" fmla="*/ 124 h 146"/>
                <a:gd name="T84" fmla="*/ 120 w 199"/>
                <a:gd name="T85" fmla="*/ 118 h 146"/>
                <a:gd name="T86" fmla="*/ 128 w 199"/>
                <a:gd name="T87" fmla="*/ 106 h 146"/>
                <a:gd name="T88" fmla="*/ 136 w 199"/>
                <a:gd name="T89" fmla="*/ 104 h 146"/>
                <a:gd name="T90" fmla="*/ 143 w 199"/>
                <a:gd name="T91" fmla="*/ 91 h 146"/>
                <a:gd name="T92" fmla="*/ 151 w 199"/>
                <a:gd name="T93" fmla="*/ 88 h 146"/>
                <a:gd name="T94" fmla="*/ 160 w 199"/>
                <a:gd name="T95" fmla="*/ 77 h 146"/>
                <a:gd name="T96" fmla="*/ 166 w 199"/>
                <a:gd name="T97" fmla="*/ 72 h 146"/>
                <a:gd name="T98" fmla="*/ 174 w 199"/>
                <a:gd name="T99" fmla="*/ 70 h 146"/>
                <a:gd name="T100" fmla="*/ 183 w 199"/>
                <a:gd name="T101" fmla="*/ 74 h 146"/>
                <a:gd name="T102" fmla="*/ 186 w 199"/>
                <a:gd name="T103" fmla="*/ 67 h 146"/>
                <a:gd name="T104" fmla="*/ 195 w 199"/>
                <a:gd name="T105" fmla="*/ 67 h 146"/>
                <a:gd name="T106" fmla="*/ 196 w 199"/>
                <a:gd name="T107" fmla="*/ 65 h 146"/>
                <a:gd name="T108" fmla="*/ 199 w 199"/>
                <a:gd name="T109" fmla="*/ 62 h 146"/>
                <a:gd name="T110" fmla="*/ 192 w 199"/>
                <a:gd name="T111" fmla="*/ 60 h 146"/>
                <a:gd name="T112" fmla="*/ 157 w 199"/>
                <a:gd name="T113" fmla="*/ 61 h 146"/>
                <a:gd name="T114" fmla="*/ 140 w 199"/>
                <a:gd name="T115" fmla="*/ 60 h 146"/>
                <a:gd name="T116" fmla="*/ 129 w 199"/>
                <a:gd name="T117" fmla="*/ 62 h 146"/>
                <a:gd name="T118" fmla="*/ 117 w 199"/>
                <a:gd name="T119" fmla="*/ 66 h 146"/>
                <a:gd name="T120" fmla="*/ 81 w 199"/>
                <a:gd name="T121" fmla="*/ 5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9" h="146">
                  <a:moveTo>
                    <a:pt x="81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9"/>
                    <a:pt x="75" y="22"/>
                    <a:pt x="74" y="24"/>
                  </a:cubicBezTo>
                  <a:cubicBezTo>
                    <a:pt x="74" y="26"/>
                    <a:pt x="74" y="27"/>
                    <a:pt x="74" y="29"/>
                  </a:cubicBezTo>
                  <a:cubicBezTo>
                    <a:pt x="74" y="30"/>
                    <a:pt x="74" y="31"/>
                    <a:pt x="74" y="33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5"/>
                    <a:pt x="45" y="75"/>
                    <a:pt x="44" y="75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29" y="83"/>
                    <a:pt x="23" y="85"/>
                  </a:cubicBezTo>
                  <a:cubicBezTo>
                    <a:pt x="20" y="85"/>
                    <a:pt x="20" y="86"/>
                    <a:pt x="20" y="87"/>
                  </a:cubicBezTo>
                  <a:cubicBezTo>
                    <a:pt x="21" y="89"/>
                    <a:pt x="20" y="91"/>
                    <a:pt x="18" y="92"/>
                  </a:cubicBezTo>
                  <a:cubicBezTo>
                    <a:pt x="13" y="95"/>
                    <a:pt x="5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1" y="112"/>
                    <a:pt x="1" y="114"/>
                    <a:pt x="1" y="115"/>
                  </a:cubicBezTo>
                  <a:cubicBezTo>
                    <a:pt x="1" y="117"/>
                    <a:pt x="0" y="120"/>
                    <a:pt x="0" y="122"/>
                  </a:cubicBezTo>
                  <a:cubicBezTo>
                    <a:pt x="0" y="123"/>
                    <a:pt x="0" y="123"/>
                    <a:pt x="0" y="124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3" y="132"/>
                    <a:pt x="4" y="132"/>
                    <a:pt x="5" y="133"/>
                  </a:cubicBezTo>
                  <a:cubicBezTo>
                    <a:pt x="6" y="134"/>
                    <a:pt x="7" y="135"/>
                    <a:pt x="9" y="137"/>
                  </a:cubicBezTo>
                  <a:cubicBezTo>
                    <a:pt x="9" y="138"/>
                    <a:pt x="10" y="138"/>
                    <a:pt x="11" y="138"/>
                  </a:cubicBezTo>
                  <a:cubicBezTo>
                    <a:pt x="11" y="138"/>
                    <a:pt x="11" y="138"/>
                    <a:pt x="12" y="138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9"/>
                    <a:pt x="15" y="140"/>
                    <a:pt x="16" y="141"/>
                  </a:cubicBezTo>
                  <a:cubicBezTo>
                    <a:pt x="17" y="142"/>
                    <a:pt x="18" y="143"/>
                    <a:pt x="18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1" y="144"/>
                    <a:pt x="21" y="144"/>
                    <a:pt x="22" y="144"/>
                  </a:cubicBezTo>
                  <a:cubicBezTo>
                    <a:pt x="22" y="144"/>
                    <a:pt x="22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4" y="144"/>
                    <a:pt x="25" y="144"/>
                    <a:pt x="26" y="144"/>
                  </a:cubicBezTo>
                  <a:cubicBezTo>
                    <a:pt x="27" y="144"/>
                    <a:pt x="28" y="144"/>
                    <a:pt x="29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32" y="145"/>
                    <a:pt x="33" y="145"/>
                    <a:pt x="33" y="144"/>
                  </a:cubicBezTo>
                  <a:cubicBezTo>
                    <a:pt x="34" y="144"/>
                    <a:pt x="35" y="144"/>
                    <a:pt x="35" y="144"/>
                  </a:cubicBezTo>
                  <a:cubicBezTo>
                    <a:pt x="36" y="144"/>
                    <a:pt x="36" y="144"/>
                    <a:pt x="37" y="144"/>
                  </a:cubicBezTo>
                  <a:cubicBezTo>
                    <a:pt x="37" y="145"/>
                    <a:pt x="38" y="145"/>
                    <a:pt x="39" y="145"/>
                  </a:cubicBezTo>
                  <a:cubicBezTo>
                    <a:pt x="40" y="145"/>
                    <a:pt x="41" y="145"/>
                    <a:pt x="41" y="145"/>
                  </a:cubicBezTo>
                  <a:cubicBezTo>
                    <a:pt x="42" y="145"/>
                    <a:pt x="43" y="145"/>
                    <a:pt x="44" y="145"/>
                  </a:cubicBezTo>
                  <a:cubicBezTo>
                    <a:pt x="45" y="145"/>
                    <a:pt x="45" y="145"/>
                    <a:pt x="46" y="145"/>
                  </a:cubicBezTo>
                  <a:cubicBezTo>
                    <a:pt x="46" y="145"/>
                    <a:pt x="46" y="145"/>
                    <a:pt x="47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8" y="145"/>
                    <a:pt x="49" y="145"/>
                    <a:pt x="50" y="145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6" y="145"/>
                    <a:pt x="57" y="145"/>
                    <a:pt x="58" y="146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60" y="146"/>
                    <a:pt x="61" y="146"/>
                    <a:pt x="62" y="146"/>
                  </a:cubicBezTo>
                  <a:cubicBezTo>
                    <a:pt x="63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7" y="146"/>
                    <a:pt x="70" y="145"/>
                    <a:pt x="70" y="144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4" y="137"/>
                    <a:pt x="108" y="135"/>
                    <a:pt x="108" y="133"/>
                  </a:cubicBezTo>
                  <a:cubicBezTo>
                    <a:pt x="109" y="132"/>
                    <a:pt x="110" y="130"/>
                    <a:pt x="111" y="127"/>
                  </a:cubicBezTo>
                  <a:cubicBezTo>
                    <a:pt x="112" y="127"/>
                    <a:pt x="113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8" y="121"/>
                    <a:pt x="119" y="120"/>
                    <a:pt x="119" y="120"/>
                  </a:cubicBezTo>
                  <a:cubicBezTo>
                    <a:pt x="119" y="120"/>
                    <a:pt x="119" y="120"/>
                    <a:pt x="120" y="118"/>
                  </a:cubicBezTo>
                  <a:cubicBezTo>
                    <a:pt x="122" y="116"/>
                    <a:pt x="121" y="110"/>
                    <a:pt x="120" y="109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4"/>
                    <a:pt x="136" y="104"/>
                    <a:pt x="136" y="104"/>
                  </a:cubicBezTo>
                  <a:cubicBezTo>
                    <a:pt x="135" y="103"/>
                    <a:pt x="135" y="101"/>
                    <a:pt x="137" y="99"/>
                  </a:cubicBezTo>
                  <a:cubicBezTo>
                    <a:pt x="139" y="97"/>
                    <a:pt x="142" y="92"/>
                    <a:pt x="143" y="91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58" y="79"/>
                    <a:pt x="159" y="77"/>
                    <a:pt x="160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9" y="63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6" y="61"/>
                    <a:pt x="193" y="60"/>
                    <a:pt x="192" y="60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34" y="60"/>
                    <a:pt x="134" y="60"/>
                    <a:pt x="134" y="60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5" y="64"/>
                    <a:pt x="119" y="66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81" y="55"/>
                    <a:pt x="81" y="55"/>
                    <a:pt x="81" y="55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38708" y="2702226"/>
              <a:ext cx="330352" cy="221425"/>
            </a:xfrm>
            <a:custGeom>
              <a:avLst/>
              <a:gdLst>
                <a:gd name="T0" fmla="*/ 156 w 185"/>
                <a:gd name="T1" fmla="*/ 55 h 124"/>
                <a:gd name="T2" fmla="*/ 155 w 185"/>
                <a:gd name="T3" fmla="*/ 3 h 124"/>
                <a:gd name="T4" fmla="*/ 145 w 185"/>
                <a:gd name="T5" fmla="*/ 0 h 124"/>
                <a:gd name="T6" fmla="*/ 0 w 185"/>
                <a:gd name="T7" fmla="*/ 11 h 124"/>
                <a:gd name="T8" fmla="*/ 12 w 185"/>
                <a:gd name="T9" fmla="*/ 7 h 124"/>
                <a:gd name="T10" fmla="*/ 23 w 185"/>
                <a:gd name="T11" fmla="*/ 5 h 124"/>
                <a:gd name="T12" fmla="*/ 40 w 185"/>
                <a:gd name="T13" fmla="*/ 6 h 124"/>
                <a:gd name="T14" fmla="*/ 75 w 185"/>
                <a:gd name="T15" fmla="*/ 5 h 124"/>
                <a:gd name="T16" fmla="*/ 82 w 185"/>
                <a:gd name="T17" fmla="*/ 7 h 124"/>
                <a:gd name="T18" fmla="*/ 79 w 185"/>
                <a:gd name="T19" fmla="*/ 10 h 124"/>
                <a:gd name="T20" fmla="*/ 79 w 185"/>
                <a:gd name="T21" fmla="*/ 12 h 124"/>
                <a:gd name="T22" fmla="*/ 85 w 185"/>
                <a:gd name="T23" fmla="*/ 33 h 124"/>
                <a:gd name="T24" fmla="*/ 81 w 185"/>
                <a:gd name="T25" fmla="*/ 44 h 124"/>
                <a:gd name="T26" fmla="*/ 91 w 185"/>
                <a:gd name="T27" fmla="*/ 52 h 124"/>
                <a:gd name="T28" fmla="*/ 95 w 185"/>
                <a:gd name="T29" fmla="*/ 59 h 124"/>
                <a:gd name="T30" fmla="*/ 95 w 185"/>
                <a:gd name="T31" fmla="*/ 57 h 124"/>
                <a:gd name="T32" fmla="*/ 111 w 185"/>
                <a:gd name="T33" fmla="*/ 65 h 124"/>
                <a:gd name="T34" fmla="*/ 119 w 185"/>
                <a:gd name="T35" fmla="*/ 69 h 124"/>
                <a:gd name="T36" fmla="*/ 126 w 185"/>
                <a:gd name="T37" fmla="*/ 73 h 124"/>
                <a:gd name="T38" fmla="*/ 130 w 185"/>
                <a:gd name="T39" fmla="*/ 65 h 124"/>
                <a:gd name="T40" fmla="*/ 126 w 185"/>
                <a:gd name="T41" fmla="*/ 61 h 124"/>
                <a:gd name="T42" fmla="*/ 126 w 185"/>
                <a:gd name="T43" fmla="*/ 46 h 124"/>
                <a:gd name="T44" fmla="*/ 122 w 185"/>
                <a:gd name="T45" fmla="*/ 22 h 124"/>
                <a:gd name="T46" fmla="*/ 138 w 185"/>
                <a:gd name="T47" fmla="*/ 11 h 124"/>
                <a:gd name="T48" fmla="*/ 150 w 185"/>
                <a:gd name="T49" fmla="*/ 7 h 124"/>
                <a:gd name="T50" fmla="*/ 142 w 185"/>
                <a:gd name="T51" fmla="*/ 18 h 124"/>
                <a:gd name="T52" fmla="*/ 138 w 185"/>
                <a:gd name="T53" fmla="*/ 22 h 124"/>
                <a:gd name="T54" fmla="*/ 138 w 185"/>
                <a:gd name="T55" fmla="*/ 30 h 124"/>
                <a:gd name="T56" fmla="*/ 134 w 185"/>
                <a:gd name="T57" fmla="*/ 38 h 124"/>
                <a:gd name="T58" fmla="*/ 142 w 185"/>
                <a:gd name="T59" fmla="*/ 38 h 124"/>
                <a:gd name="T60" fmla="*/ 138 w 185"/>
                <a:gd name="T61" fmla="*/ 53 h 124"/>
                <a:gd name="T62" fmla="*/ 138 w 185"/>
                <a:gd name="T63" fmla="*/ 61 h 124"/>
                <a:gd name="T64" fmla="*/ 146 w 185"/>
                <a:gd name="T65" fmla="*/ 69 h 124"/>
                <a:gd name="T66" fmla="*/ 154 w 185"/>
                <a:gd name="T67" fmla="*/ 77 h 124"/>
                <a:gd name="T68" fmla="*/ 154 w 185"/>
                <a:gd name="T69" fmla="*/ 85 h 124"/>
                <a:gd name="T70" fmla="*/ 158 w 185"/>
                <a:gd name="T71" fmla="*/ 89 h 124"/>
                <a:gd name="T72" fmla="*/ 146 w 185"/>
                <a:gd name="T73" fmla="*/ 108 h 124"/>
                <a:gd name="T74" fmla="*/ 150 w 185"/>
                <a:gd name="T75" fmla="*/ 124 h 124"/>
                <a:gd name="T76" fmla="*/ 154 w 185"/>
                <a:gd name="T77" fmla="*/ 120 h 124"/>
                <a:gd name="T78" fmla="*/ 173 w 185"/>
                <a:gd name="T79" fmla="*/ 73 h 124"/>
                <a:gd name="T80" fmla="*/ 185 w 185"/>
                <a:gd name="T81" fmla="*/ 57 h 124"/>
                <a:gd name="T82" fmla="*/ 183 w 185"/>
                <a:gd name="T83" fmla="*/ 5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5" h="124">
                  <a:moveTo>
                    <a:pt x="183" y="55"/>
                  </a:moveTo>
                  <a:cubicBezTo>
                    <a:pt x="156" y="55"/>
                    <a:pt x="156" y="55"/>
                    <a:pt x="156" y="55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0" y="3"/>
                    <a:pt x="146" y="0"/>
                    <a:pt x="1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2" y="7"/>
                    <a:pt x="12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6" y="5"/>
                    <a:pt x="79" y="6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8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57"/>
                    <a:pt x="126" y="57"/>
                    <a:pt x="126" y="5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50"/>
                    <a:pt x="142" y="50"/>
                    <a:pt x="142" y="50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46" y="108"/>
                    <a:pt x="146" y="108"/>
                    <a:pt x="146" y="108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77" y="65"/>
                    <a:pt x="177" y="65"/>
                    <a:pt x="177" y="65"/>
                  </a:cubicBezTo>
                  <a:cubicBezTo>
                    <a:pt x="185" y="57"/>
                    <a:pt x="185" y="57"/>
                    <a:pt x="185" y="57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3" y="54"/>
                    <a:pt x="183" y="54"/>
                    <a:pt x="183" y="54"/>
                  </a:cubicBezTo>
                  <a:lnTo>
                    <a:pt x="183" y="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817275" y="2549551"/>
              <a:ext cx="123212" cy="250889"/>
            </a:xfrm>
            <a:custGeom>
              <a:avLst/>
              <a:gdLst>
                <a:gd name="T0" fmla="*/ 57 w 69"/>
                <a:gd name="T1" fmla="*/ 18 h 140"/>
                <a:gd name="T2" fmla="*/ 47 w 69"/>
                <a:gd name="T3" fmla="*/ 9 h 140"/>
                <a:gd name="T4" fmla="*/ 36 w 69"/>
                <a:gd name="T5" fmla="*/ 0 h 140"/>
                <a:gd name="T6" fmla="*/ 32 w 69"/>
                <a:gd name="T7" fmla="*/ 0 h 140"/>
                <a:gd name="T8" fmla="*/ 31 w 69"/>
                <a:gd name="T9" fmla="*/ 1 h 140"/>
                <a:gd name="T10" fmla="*/ 32 w 69"/>
                <a:gd name="T11" fmla="*/ 1 h 140"/>
                <a:gd name="T12" fmla="*/ 23 w 69"/>
                <a:gd name="T13" fmla="*/ 4 h 140"/>
                <a:gd name="T14" fmla="*/ 23 w 69"/>
                <a:gd name="T15" fmla="*/ 15 h 140"/>
                <a:gd name="T16" fmla="*/ 17 w 69"/>
                <a:gd name="T17" fmla="*/ 24 h 140"/>
                <a:gd name="T18" fmla="*/ 15 w 69"/>
                <a:gd name="T19" fmla="*/ 30 h 140"/>
                <a:gd name="T20" fmla="*/ 14 w 69"/>
                <a:gd name="T21" fmla="*/ 33 h 140"/>
                <a:gd name="T22" fmla="*/ 14 w 69"/>
                <a:gd name="T23" fmla="*/ 33 h 140"/>
                <a:gd name="T24" fmla="*/ 13 w 69"/>
                <a:gd name="T25" fmla="*/ 35 h 140"/>
                <a:gd name="T26" fmla="*/ 16 w 69"/>
                <a:gd name="T27" fmla="*/ 34 h 140"/>
                <a:gd name="T28" fmla="*/ 16 w 69"/>
                <a:gd name="T29" fmla="*/ 34 h 140"/>
                <a:gd name="T30" fmla="*/ 23 w 69"/>
                <a:gd name="T31" fmla="*/ 47 h 140"/>
                <a:gd name="T32" fmla="*/ 23 w 69"/>
                <a:gd name="T33" fmla="*/ 62 h 140"/>
                <a:gd name="T34" fmla="*/ 19 w 69"/>
                <a:gd name="T35" fmla="*/ 68 h 140"/>
                <a:gd name="T36" fmla="*/ 19 w 69"/>
                <a:gd name="T37" fmla="*/ 73 h 140"/>
                <a:gd name="T38" fmla="*/ 19 w 69"/>
                <a:gd name="T39" fmla="*/ 73 h 140"/>
                <a:gd name="T40" fmla="*/ 6 w 69"/>
                <a:gd name="T41" fmla="*/ 85 h 140"/>
                <a:gd name="T42" fmla="*/ 0 w 69"/>
                <a:gd name="T43" fmla="*/ 88 h 140"/>
                <a:gd name="T44" fmla="*/ 0 w 69"/>
                <a:gd name="T45" fmla="*/ 140 h 140"/>
                <a:gd name="T46" fmla="*/ 27 w 69"/>
                <a:gd name="T47" fmla="*/ 140 h 140"/>
                <a:gd name="T48" fmla="*/ 27 w 69"/>
                <a:gd name="T49" fmla="*/ 139 h 140"/>
                <a:gd name="T50" fmla="*/ 27 w 69"/>
                <a:gd name="T51" fmla="*/ 139 h 140"/>
                <a:gd name="T52" fmla="*/ 5 w 69"/>
                <a:gd name="T53" fmla="*/ 96 h 140"/>
                <a:gd name="T54" fmla="*/ 5 w 69"/>
                <a:gd name="T55" fmla="*/ 88 h 140"/>
                <a:gd name="T56" fmla="*/ 17 w 69"/>
                <a:gd name="T57" fmla="*/ 99 h 140"/>
                <a:gd name="T58" fmla="*/ 21 w 69"/>
                <a:gd name="T59" fmla="*/ 103 h 140"/>
                <a:gd name="T60" fmla="*/ 25 w 69"/>
                <a:gd name="T61" fmla="*/ 107 h 140"/>
                <a:gd name="T62" fmla="*/ 33 w 69"/>
                <a:gd name="T63" fmla="*/ 107 h 140"/>
                <a:gd name="T64" fmla="*/ 33 w 69"/>
                <a:gd name="T65" fmla="*/ 115 h 140"/>
                <a:gd name="T66" fmla="*/ 33 w 69"/>
                <a:gd name="T67" fmla="*/ 119 h 140"/>
                <a:gd name="T68" fmla="*/ 52 w 69"/>
                <a:gd name="T69" fmla="*/ 92 h 140"/>
                <a:gd name="T70" fmla="*/ 52 w 69"/>
                <a:gd name="T71" fmla="*/ 88 h 140"/>
                <a:gd name="T72" fmla="*/ 56 w 69"/>
                <a:gd name="T73" fmla="*/ 88 h 140"/>
                <a:gd name="T74" fmla="*/ 60 w 69"/>
                <a:gd name="T75" fmla="*/ 84 h 140"/>
                <a:gd name="T76" fmla="*/ 60 w 69"/>
                <a:gd name="T77" fmla="*/ 72 h 140"/>
                <a:gd name="T78" fmla="*/ 64 w 69"/>
                <a:gd name="T79" fmla="*/ 68 h 140"/>
                <a:gd name="T80" fmla="*/ 68 w 69"/>
                <a:gd name="T81" fmla="*/ 68 h 140"/>
                <a:gd name="T82" fmla="*/ 68 w 69"/>
                <a:gd name="T83" fmla="*/ 57 h 140"/>
                <a:gd name="T84" fmla="*/ 68 w 69"/>
                <a:gd name="T85" fmla="*/ 53 h 140"/>
                <a:gd name="T86" fmla="*/ 64 w 69"/>
                <a:gd name="T87" fmla="*/ 49 h 140"/>
                <a:gd name="T88" fmla="*/ 60 w 69"/>
                <a:gd name="T89" fmla="*/ 45 h 140"/>
                <a:gd name="T90" fmla="*/ 60 w 69"/>
                <a:gd name="T91" fmla="*/ 41 h 140"/>
                <a:gd name="T92" fmla="*/ 69 w 69"/>
                <a:gd name="T93" fmla="*/ 26 h 140"/>
                <a:gd name="T94" fmla="*/ 63 w 69"/>
                <a:gd name="T95" fmla="*/ 18 h 140"/>
                <a:gd name="T96" fmla="*/ 57 w 69"/>
                <a:gd name="T97" fmla="*/ 1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" h="140">
                  <a:moveTo>
                    <a:pt x="57" y="18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7" y="74"/>
                    <a:pt x="12" y="79"/>
                    <a:pt x="6" y="85"/>
                  </a:cubicBezTo>
                  <a:cubicBezTo>
                    <a:pt x="5" y="87"/>
                    <a:pt x="3" y="88"/>
                    <a:pt x="0" y="8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3" y="18"/>
                    <a:pt x="63" y="18"/>
                    <a:pt x="63" y="18"/>
                  </a:cubicBezTo>
                  <a:lnTo>
                    <a:pt x="57" y="18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778899" y="2902223"/>
              <a:ext cx="599990" cy="139283"/>
            </a:xfrm>
            <a:custGeom>
              <a:avLst/>
              <a:gdLst>
                <a:gd name="T0" fmla="*/ 302 w 336"/>
                <a:gd name="T1" fmla="*/ 0 h 78"/>
                <a:gd name="T2" fmla="*/ 94 w 336"/>
                <a:gd name="T3" fmla="*/ 0 h 78"/>
                <a:gd name="T4" fmla="*/ 94 w 336"/>
                <a:gd name="T5" fmla="*/ 13 h 78"/>
                <a:gd name="T6" fmla="*/ 38 w 336"/>
                <a:gd name="T7" fmla="*/ 13 h 78"/>
                <a:gd name="T8" fmla="*/ 38 w 336"/>
                <a:gd name="T9" fmla="*/ 12 h 78"/>
                <a:gd name="T10" fmla="*/ 38 w 336"/>
                <a:gd name="T11" fmla="*/ 12 h 78"/>
                <a:gd name="T12" fmla="*/ 33 w 336"/>
                <a:gd name="T13" fmla="*/ 21 h 78"/>
                <a:gd name="T14" fmla="*/ 33 w 336"/>
                <a:gd name="T15" fmla="*/ 21 h 78"/>
                <a:gd name="T16" fmla="*/ 33 w 336"/>
                <a:gd name="T17" fmla="*/ 21 h 78"/>
                <a:gd name="T18" fmla="*/ 30 w 336"/>
                <a:gd name="T19" fmla="*/ 24 h 78"/>
                <a:gd name="T20" fmla="*/ 29 w 336"/>
                <a:gd name="T21" fmla="*/ 26 h 78"/>
                <a:gd name="T22" fmla="*/ 26 w 336"/>
                <a:gd name="T23" fmla="*/ 28 h 78"/>
                <a:gd name="T24" fmla="*/ 26 w 336"/>
                <a:gd name="T25" fmla="*/ 29 h 78"/>
                <a:gd name="T26" fmla="*/ 26 w 336"/>
                <a:gd name="T27" fmla="*/ 33 h 78"/>
                <a:gd name="T28" fmla="*/ 24 w 336"/>
                <a:gd name="T29" fmla="*/ 37 h 78"/>
                <a:gd name="T30" fmla="*/ 23 w 336"/>
                <a:gd name="T31" fmla="*/ 39 h 78"/>
                <a:gd name="T32" fmla="*/ 23 w 336"/>
                <a:gd name="T33" fmla="*/ 40 h 78"/>
                <a:gd name="T34" fmla="*/ 23 w 336"/>
                <a:gd name="T35" fmla="*/ 42 h 78"/>
                <a:gd name="T36" fmla="*/ 23 w 336"/>
                <a:gd name="T37" fmla="*/ 44 h 78"/>
                <a:gd name="T38" fmla="*/ 20 w 336"/>
                <a:gd name="T39" fmla="*/ 44 h 78"/>
                <a:gd name="T40" fmla="*/ 22 w 336"/>
                <a:gd name="T41" fmla="*/ 46 h 78"/>
                <a:gd name="T42" fmla="*/ 17 w 336"/>
                <a:gd name="T43" fmla="*/ 50 h 78"/>
                <a:gd name="T44" fmla="*/ 14 w 336"/>
                <a:gd name="T45" fmla="*/ 58 h 78"/>
                <a:gd name="T46" fmla="*/ 6 w 336"/>
                <a:gd name="T47" fmla="*/ 64 h 78"/>
                <a:gd name="T48" fmla="*/ 6 w 336"/>
                <a:gd name="T49" fmla="*/ 70 h 78"/>
                <a:gd name="T50" fmla="*/ 2 w 336"/>
                <a:gd name="T51" fmla="*/ 74 h 78"/>
                <a:gd name="T52" fmla="*/ 0 w 336"/>
                <a:gd name="T53" fmla="*/ 78 h 78"/>
                <a:gd name="T54" fmla="*/ 0 w 336"/>
                <a:gd name="T55" fmla="*/ 78 h 78"/>
                <a:gd name="T56" fmla="*/ 94 w 336"/>
                <a:gd name="T57" fmla="*/ 78 h 78"/>
                <a:gd name="T58" fmla="*/ 189 w 336"/>
                <a:gd name="T59" fmla="*/ 78 h 78"/>
                <a:gd name="T60" fmla="*/ 230 w 336"/>
                <a:gd name="T61" fmla="*/ 78 h 78"/>
                <a:gd name="T62" fmla="*/ 230 w 336"/>
                <a:gd name="T63" fmla="*/ 78 h 78"/>
                <a:gd name="T64" fmla="*/ 230 w 336"/>
                <a:gd name="T65" fmla="*/ 75 h 78"/>
                <a:gd name="T66" fmla="*/ 230 w 336"/>
                <a:gd name="T67" fmla="*/ 73 h 78"/>
                <a:gd name="T68" fmla="*/ 231 w 336"/>
                <a:gd name="T69" fmla="*/ 72 h 78"/>
                <a:gd name="T70" fmla="*/ 233 w 336"/>
                <a:gd name="T71" fmla="*/ 70 h 78"/>
                <a:gd name="T72" fmla="*/ 233 w 336"/>
                <a:gd name="T73" fmla="*/ 70 h 78"/>
                <a:gd name="T74" fmla="*/ 237 w 336"/>
                <a:gd name="T75" fmla="*/ 65 h 78"/>
                <a:gd name="T76" fmla="*/ 245 w 336"/>
                <a:gd name="T77" fmla="*/ 61 h 78"/>
                <a:gd name="T78" fmla="*/ 249 w 336"/>
                <a:gd name="T79" fmla="*/ 58 h 78"/>
                <a:gd name="T80" fmla="*/ 257 w 336"/>
                <a:gd name="T81" fmla="*/ 58 h 78"/>
                <a:gd name="T82" fmla="*/ 261 w 336"/>
                <a:gd name="T83" fmla="*/ 52 h 78"/>
                <a:gd name="T84" fmla="*/ 269 w 336"/>
                <a:gd name="T85" fmla="*/ 48 h 78"/>
                <a:gd name="T86" fmla="*/ 272 w 336"/>
                <a:gd name="T87" fmla="*/ 48 h 78"/>
                <a:gd name="T88" fmla="*/ 276 w 336"/>
                <a:gd name="T89" fmla="*/ 45 h 78"/>
                <a:gd name="T90" fmla="*/ 280 w 336"/>
                <a:gd name="T91" fmla="*/ 45 h 78"/>
                <a:gd name="T92" fmla="*/ 280 w 336"/>
                <a:gd name="T93" fmla="*/ 41 h 78"/>
                <a:gd name="T94" fmla="*/ 296 w 336"/>
                <a:gd name="T95" fmla="*/ 34 h 78"/>
                <a:gd name="T96" fmla="*/ 314 w 336"/>
                <a:gd name="T97" fmla="*/ 34 h 78"/>
                <a:gd name="T98" fmla="*/ 324 w 336"/>
                <a:gd name="T99" fmla="*/ 29 h 78"/>
                <a:gd name="T100" fmla="*/ 324 w 336"/>
                <a:gd name="T101" fmla="*/ 28 h 78"/>
                <a:gd name="T102" fmla="*/ 325 w 336"/>
                <a:gd name="T103" fmla="*/ 25 h 78"/>
                <a:gd name="T104" fmla="*/ 327 w 336"/>
                <a:gd name="T105" fmla="*/ 22 h 78"/>
                <a:gd name="T106" fmla="*/ 333 w 336"/>
                <a:gd name="T107" fmla="*/ 22 h 78"/>
                <a:gd name="T108" fmla="*/ 336 w 336"/>
                <a:gd name="T109" fmla="*/ 15 h 78"/>
                <a:gd name="T110" fmla="*/ 336 w 336"/>
                <a:gd name="T111" fmla="*/ 0 h 78"/>
                <a:gd name="T112" fmla="*/ 336 w 336"/>
                <a:gd name="T113" fmla="*/ 0 h 78"/>
                <a:gd name="T114" fmla="*/ 336 w 336"/>
                <a:gd name="T115" fmla="*/ 0 h 78"/>
                <a:gd name="T116" fmla="*/ 303 w 336"/>
                <a:gd name="T117" fmla="*/ 0 h 78"/>
                <a:gd name="T118" fmla="*/ 303 w 336"/>
                <a:gd name="T119" fmla="*/ 0 h 78"/>
                <a:gd name="T120" fmla="*/ 302 w 336"/>
                <a:gd name="T1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6" h="78">
                  <a:moveTo>
                    <a:pt x="302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2"/>
                    <a:pt x="31" y="23"/>
                    <a:pt x="30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2"/>
                  </a:cubicBezTo>
                  <a:cubicBezTo>
                    <a:pt x="23" y="43"/>
                    <a:pt x="23" y="43"/>
                    <a:pt x="23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230" y="78"/>
                    <a:pt x="230" y="78"/>
                    <a:pt x="230" y="78"/>
                  </a:cubicBezTo>
                  <a:cubicBezTo>
                    <a:pt x="230" y="78"/>
                    <a:pt x="230" y="78"/>
                    <a:pt x="230" y="78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4"/>
                    <a:pt x="230" y="73"/>
                    <a:pt x="230" y="73"/>
                  </a:cubicBezTo>
                  <a:cubicBezTo>
                    <a:pt x="230" y="73"/>
                    <a:pt x="230" y="73"/>
                    <a:pt x="231" y="72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34" y="68"/>
                    <a:pt x="235" y="65"/>
                    <a:pt x="237" y="65"/>
                  </a:cubicBezTo>
                  <a:cubicBezTo>
                    <a:pt x="239" y="65"/>
                    <a:pt x="245" y="61"/>
                    <a:pt x="245" y="61"/>
                  </a:cubicBezTo>
                  <a:cubicBezTo>
                    <a:pt x="249" y="58"/>
                    <a:pt x="249" y="58"/>
                    <a:pt x="249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9" y="48"/>
                    <a:pt x="269" y="48"/>
                    <a:pt x="269" y="48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0" y="41"/>
                    <a:pt x="280" y="41"/>
                    <a:pt x="280" y="41"/>
                  </a:cubicBezTo>
                  <a:cubicBezTo>
                    <a:pt x="296" y="34"/>
                    <a:pt x="296" y="34"/>
                    <a:pt x="296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4" y="27"/>
                    <a:pt x="324" y="26"/>
                    <a:pt x="325" y="25"/>
                  </a:cubicBezTo>
                  <a:cubicBezTo>
                    <a:pt x="327" y="22"/>
                    <a:pt x="327" y="22"/>
                    <a:pt x="327" y="22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03" y="0"/>
                    <a:pt x="303" y="0"/>
                    <a:pt x="303" y="0"/>
                  </a:cubicBezTo>
                  <a:cubicBezTo>
                    <a:pt x="303" y="0"/>
                    <a:pt x="303" y="0"/>
                    <a:pt x="303" y="0"/>
                  </a:cubicBezTo>
                  <a:lnTo>
                    <a:pt x="30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989626" y="2579907"/>
              <a:ext cx="508920" cy="259817"/>
            </a:xfrm>
            <a:custGeom>
              <a:avLst/>
              <a:gdLst>
                <a:gd name="T0" fmla="*/ 285 w 285"/>
                <a:gd name="T1" fmla="*/ 144 h 145"/>
                <a:gd name="T2" fmla="*/ 285 w 285"/>
                <a:gd name="T3" fmla="*/ 54 h 145"/>
                <a:gd name="T4" fmla="*/ 285 w 285"/>
                <a:gd name="T5" fmla="*/ 53 h 145"/>
                <a:gd name="T6" fmla="*/ 282 w 285"/>
                <a:gd name="T7" fmla="*/ 50 h 145"/>
                <a:gd name="T8" fmla="*/ 273 w 285"/>
                <a:gd name="T9" fmla="*/ 42 h 145"/>
                <a:gd name="T10" fmla="*/ 273 w 285"/>
                <a:gd name="T11" fmla="*/ 35 h 145"/>
                <a:gd name="T12" fmla="*/ 270 w 285"/>
                <a:gd name="T13" fmla="*/ 35 h 145"/>
                <a:gd name="T14" fmla="*/ 269 w 285"/>
                <a:gd name="T15" fmla="*/ 16 h 145"/>
                <a:gd name="T16" fmla="*/ 269 w 285"/>
                <a:gd name="T17" fmla="*/ 15 h 145"/>
                <a:gd name="T18" fmla="*/ 269 w 285"/>
                <a:gd name="T19" fmla="*/ 15 h 145"/>
                <a:gd name="T20" fmla="*/ 269 w 285"/>
                <a:gd name="T21" fmla="*/ 15 h 145"/>
                <a:gd name="T22" fmla="*/ 269 w 285"/>
                <a:gd name="T23" fmla="*/ 15 h 145"/>
                <a:gd name="T24" fmla="*/ 265 w 285"/>
                <a:gd name="T25" fmla="*/ 13 h 145"/>
                <a:gd name="T26" fmla="*/ 261 w 285"/>
                <a:gd name="T27" fmla="*/ 13 h 145"/>
                <a:gd name="T28" fmla="*/ 256 w 285"/>
                <a:gd name="T29" fmla="*/ 13 h 145"/>
                <a:gd name="T30" fmla="*/ 256 w 285"/>
                <a:gd name="T31" fmla="*/ 7 h 145"/>
                <a:gd name="T32" fmla="*/ 251 w 285"/>
                <a:gd name="T33" fmla="*/ 0 h 145"/>
                <a:gd name="T34" fmla="*/ 251 w 285"/>
                <a:gd name="T35" fmla="*/ 0 h 145"/>
                <a:gd name="T36" fmla="*/ 1 w 285"/>
                <a:gd name="T37" fmla="*/ 0 h 145"/>
                <a:gd name="T38" fmla="*/ 0 w 285"/>
                <a:gd name="T39" fmla="*/ 0 h 145"/>
                <a:gd name="T40" fmla="*/ 0 w 285"/>
                <a:gd name="T41" fmla="*/ 1 h 145"/>
                <a:gd name="T42" fmla="*/ 0 w 285"/>
                <a:gd name="T43" fmla="*/ 145 h 145"/>
                <a:gd name="T44" fmla="*/ 1 w 285"/>
                <a:gd name="T45" fmla="*/ 145 h 145"/>
                <a:gd name="T46" fmla="*/ 285 w 285"/>
                <a:gd name="T47" fmla="*/ 145 h 145"/>
                <a:gd name="T48" fmla="*/ 285 w 285"/>
                <a:gd name="T49" fmla="*/ 145 h 145"/>
                <a:gd name="T50" fmla="*/ 285 w 285"/>
                <a:gd name="T51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5" h="145">
                  <a:moveTo>
                    <a:pt x="285" y="144"/>
                  </a:moveTo>
                  <a:cubicBezTo>
                    <a:pt x="285" y="54"/>
                    <a:pt x="285" y="54"/>
                    <a:pt x="285" y="54"/>
                  </a:cubicBezTo>
                  <a:cubicBezTo>
                    <a:pt x="285" y="53"/>
                    <a:pt x="285" y="53"/>
                    <a:pt x="285" y="53"/>
                  </a:cubicBezTo>
                  <a:cubicBezTo>
                    <a:pt x="284" y="53"/>
                    <a:pt x="283" y="52"/>
                    <a:pt x="282" y="50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35"/>
                    <a:pt x="270" y="35"/>
                    <a:pt x="270" y="35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9" y="15"/>
                    <a:pt x="269" y="15"/>
                    <a:pt x="269" y="15"/>
                  </a:cubicBezTo>
                  <a:cubicBezTo>
                    <a:pt x="268" y="14"/>
                    <a:pt x="267" y="13"/>
                    <a:pt x="265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56" y="13"/>
                    <a:pt x="256" y="13"/>
                    <a:pt x="256" y="13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5" y="145"/>
                    <a:pt x="285" y="145"/>
                    <a:pt x="285" y="145"/>
                  </a:cubicBezTo>
                  <a:lnTo>
                    <a:pt x="285" y="1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846755" y="2734369"/>
              <a:ext cx="514277" cy="191068"/>
            </a:xfrm>
            <a:custGeom>
              <a:avLst/>
              <a:gdLst>
                <a:gd name="T0" fmla="*/ 284 w 288"/>
                <a:gd name="T1" fmla="*/ 65 h 107"/>
                <a:gd name="T2" fmla="*/ 282 w 288"/>
                <a:gd name="T3" fmla="*/ 65 h 107"/>
                <a:gd name="T4" fmla="*/ 279 w 288"/>
                <a:gd name="T5" fmla="*/ 64 h 107"/>
                <a:gd name="T6" fmla="*/ 272 w 288"/>
                <a:gd name="T7" fmla="*/ 58 h 107"/>
                <a:gd name="T8" fmla="*/ 270 w 288"/>
                <a:gd name="T9" fmla="*/ 51 h 107"/>
                <a:gd name="T10" fmla="*/ 271 w 288"/>
                <a:gd name="T11" fmla="*/ 42 h 107"/>
                <a:gd name="T12" fmla="*/ 274 w 288"/>
                <a:gd name="T13" fmla="*/ 32 h 107"/>
                <a:gd name="T14" fmla="*/ 272 w 288"/>
                <a:gd name="T15" fmla="*/ 28 h 107"/>
                <a:gd name="T16" fmla="*/ 252 w 288"/>
                <a:gd name="T17" fmla="*/ 21 h 107"/>
                <a:gd name="T18" fmla="*/ 240 w 288"/>
                <a:gd name="T19" fmla="*/ 17 h 107"/>
                <a:gd name="T20" fmla="*/ 232 w 288"/>
                <a:gd name="T21" fmla="*/ 18 h 107"/>
                <a:gd name="T22" fmla="*/ 203 w 288"/>
                <a:gd name="T23" fmla="*/ 12 h 107"/>
                <a:gd name="T24" fmla="*/ 193 w 288"/>
                <a:gd name="T25" fmla="*/ 0 h 107"/>
                <a:gd name="T26" fmla="*/ 183 w 288"/>
                <a:gd name="T27" fmla="*/ 0 h 107"/>
                <a:gd name="T28" fmla="*/ 171 w 288"/>
                <a:gd name="T29" fmla="*/ 5 h 107"/>
                <a:gd name="T30" fmla="*/ 171 w 288"/>
                <a:gd name="T31" fmla="*/ 5 h 107"/>
                <a:gd name="T32" fmla="*/ 158 w 288"/>
                <a:gd name="T33" fmla="*/ 18 h 107"/>
                <a:gd name="T34" fmla="*/ 151 w 288"/>
                <a:gd name="T35" fmla="*/ 25 h 107"/>
                <a:gd name="T36" fmla="*/ 133 w 288"/>
                <a:gd name="T37" fmla="*/ 35 h 107"/>
                <a:gd name="T38" fmla="*/ 136 w 288"/>
                <a:gd name="T39" fmla="*/ 40 h 107"/>
                <a:gd name="T40" fmla="*/ 136 w 288"/>
                <a:gd name="T41" fmla="*/ 47 h 107"/>
                <a:gd name="T42" fmla="*/ 129 w 288"/>
                <a:gd name="T43" fmla="*/ 46 h 107"/>
                <a:gd name="T44" fmla="*/ 122 w 288"/>
                <a:gd name="T45" fmla="*/ 40 h 107"/>
                <a:gd name="T46" fmla="*/ 121 w 288"/>
                <a:gd name="T47" fmla="*/ 41 h 107"/>
                <a:gd name="T48" fmla="*/ 108 w 288"/>
                <a:gd name="T49" fmla="*/ 47 h 107"/>
                <a:gd name="T50" fmla="*/ 103 w 288"/>
                <a:gd name="T51" fmla="*/ 47 h 107"/>
                <a:gd name="T52" fmla="*/ 94 w 288"/>
                <a:gd name="T53" fmla="*/ 47 h 107"/>
                <a:gd name="T54" fmla="*/ 88 w 288"/>
                <a:gd name="T55" fmla="*/ 48 h 107"/>
                <a:gd name="T56" fmla="*/ 78 w 288"/>
                <a:gd name="T57" fmla="*/ 47 h 107"/>
                <a:gd name="T58" fmla="*/ 68 w 288"/>
                <a:gd name="T59" fmla="*/ 41 h 107"/>
                <a:gd name="T60" fmla="*/ 62 w 288"/>
                <a:gd name="T61" fmla="*/ 48 h 107"/>
                <a:gd name="T62" fmla="*/ 63 w 288"/>
                <a:gd name="T63" fmla="*/ 49 h 107"/>
                <a:gd name="T64" fmla="*/ 60 w 288"/>
                <a:gd name="T65" fmla="*/ 54 h 107"/>
                <a:gd name="T66" fmla="*/ 56 w 288"/>
                <a:gd name="T67" fmla="*/ 51 h 107"/>
                <a:gd name="T68" fmla="*/ 41 w 288"/>
                <a:gd name="T69" fmla="*/ 51 h 107"/>
                <a:gd name="T70" fmla="*/ 33 w 288"/>
                <a:gd name="T71" fmla="*/ 53 h 107"/>
                <a:gd name="T72" fmla="*/ 22 w 288"/>
                <a:gd name="T73" fmla="*/ 63 h 107"/>
                <a:gd name="T74" fmla="*/ 12 w 288"/>
                <a:gd name="T75" fmla="*/ 63 h 107"/>
                <a:gd name="T76" fmla="*/ 8 w 288"/>
                <a:gd name="T77" fmla="*/ 92 h 107"/>
                <a:gd name="T78" fmla="*/ 0 w 288"/>
                <a:gd name="T79" fmla="*/ 106 h 107"/>
                <a:gd name="T80" fmla="*/ 56 w 288"/>
                <a:gd name="T81" fmla="*/ 107 h 107"/>
                <a:gd name="T82" fmla="*/ 264 w 288"/>
                <a:gd name="T83" fmla="*/ 94 h 107"/>
                <a:gd name="T84" fmla="*/ 265 w 288"/>
                <a:gd name="T85" fmla="*/ 94 h 107"/>
                <a:gd name="T86" fmla="*/ 271 w 288"/>
                <a:gd name="T87" fmla="*/ 90 h 107"/>
                <a:gd name="T88" fmla="*/ 288 w 288"/>
                <a:gd name="T89" fmla="*/ 81 h 107"/>
                <a:gd name="T90" fmla="*/ 288 w 288"/>
                <a:gd name="T91" fmla="*/ 76 h 107"/>
                <a:gd name="T92" fmla="*/ 288 w 288"/>
                <a:gd name="T93" fmla="*/ 71 h 107"/>
                <a:gd name="T94" fmla="*/ 286 w 288"/>
                <a:gd name="T95" fmla="*/ 6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8" h="107">
                  <a:moveTo>
                    <a:pt x="286" y="68"/>
                  </a:moveTo>
                  <a:cubicBezTo>
                    <a:pt x="285" y="67"/>
                    <a:pt x="284" y="66"/>
                    <a:pt x="284" y="65"/>
                  </a:cubicBezTo>
                  <a:cubicBezTo>
                    <a:pt x="283" y="64"/>
                    <a:pt x="283" y="64"/>
                    <a:pt x="283" y="64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81" y="65"/>
                    <a:pt x="281" y="65"/>
                    <a:pt x="281" y="65"/>
                  </a:cubicBezTo>
                  <a:cubicBezTo>
                    <a:pt x="280" y="65"/>
                    <a:pt x="279" y="65"/>
                    <a:pt x="279" y="64"/>
                  </a:cubicBezTo>
                  <a:cubicBezTo>
                    <a:pt x="277" y="62"/>
                    <a:pt x="276" y="61"/>
                    <a:pt x="275" y="60"/>
                  </a:cubicBezTo>
                  <a:cubicBezTo>
                    <a:pt x="274" y="59"/>
                    <a:pt x="273" y="59"/>
                    <a:pt x="272" y="58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0"/>
                    <a:pt x="270" y="50"/>
                    <a:pt x="270" y="49"/>
                  </a:cubicBezTo>
                  <a:cubicBezTo>
                    <a:pt x="270" y="47"/>
                    <a:pt x="271" y="44"/>
                    <a:pt x="271" y="42"/>
                  </a:cubicBezTo>
                  <a:cubicBezTo>
                    <a:pt x="271" y="41"/>
                    <a:pt x="271" y="39"/>
                    <a:pt x="272" y="36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52" y="21"/>
                    <a:pt x="246" y="21"/>
                    <a:pt x="243" y="18"/>
                  </a:cubicBezTo>
                  <a:cubicBezTo>
                    <a:pt x="242" y="18"/>
                    <a:pt x="241" y="17"/>
                    <a:pt x="240" y="17"/>
                  </a:cubicBezTo>
                  <a:cubicBezTo>
                    <a:pt x="237" y="17"/>
                    <a:pt x="235" y="18"/>
                    <a:pt x="235" y="18"/>
                  </a:cubicBezTo>
                  <a:cubicBezTo>
                    <a:pt x="232" y="18"/>
                    <a:pt x="232" y="18"/>
                    <a:pt x="232" y="18"/>
                  </a:cubicBezTo>
                  <a:cubicBezTo>
                    <a:pt x="229" y="18"/>
                    <a:pt x="228" y="13"/>
                    <a:pt x="227" y="12"/>
                  </a:cubicBezTo>
                  <a:cubicBezTo>
                    <a:pt x="203" y="12"/>
                    <a:pt x="203" y="12"/>
                    <a:pt x="203" y="12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5"/>
                    <a:pt x="165" y="9"/>
                    <a:pt x="161" y="9"/>
                  </a:cubicBezTo>
                  <a:cubicBezTo>
                    <a:pt x="157" y="10"/>
                    <a:pt x="158" y="17"/>
                    <a:pt x="158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5"/>
                    <a:pt x="144" y="30"/>
                    <a:pt x="136" y="33"/>
                  </a:cubicBezTo>
                  <a:cubicBezTo>
                    <a:pt x="134" y="34"/>
                    <a:pt x="133" y="35"/>
                    <a:pt x="133" y="35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6" y="37"/>
                    <a:pt x="137" y="38"/>
                    <a:pt x="136" y="40"/>
                  </a:cubicBezTo>
                  <a:cubicBezTo>
                    <a:pt x="135" y="42"/>
                    <a:pt x="135" y="44"/>
                    <a:pt x="136" y="45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8" y="45"/>
                    <a:pt x="126" y="42"/>
                    <a:pt x="124" y="41"/>
                  </a:cubicBezTo>
                  <a:cubicBezTo>
                    <a:pt x="123" y="40"/>
                    <a:pt x="123" y="40"/>
                    <a:pt x="122" y="40"/>
                  </a:cubicBezTo>
                  <a:cubicBezTo>
                    <a:pt x="122" y="40"/>
                    <a:pt x="121" y="40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7"/>
                    <a:pt x="101" y="47"/>
                    <a:pt x="98" y="47"/>
                  </a:cubicBezTo>
                  <a:cubicBezTo>
                    <a:pt x="97" y="47"/>
                    <a:pt x="95" y="47"/>
                    <a:pt x="94" y="47"/>
                  </a:cubicBezTo>
                  <a:cubicBezTo>
                    <a:pt x="92" y="48"/>
                    <a:pt x="91" y="48"/>
                    <a:pt x="91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3" y="47"/>
                    <a:pt x="63" y="47"/>
                    <a:pt x="62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2" y="51"/>
                  </a:cubicBezTo>
                  <a:cubicBezTo>
                    <a:pt x="62" y="53"/>
                    <a:pt x="61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8" y="54"/>
                    <a:pt x="56" y="52"/>
                    <a:pt x="5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7" y="52"/>
                    <a:pt x="34" y="53"/>
                    <a:pt x="33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7" y="85"/>
                    <a:pt x="9" y="91"/>
                    <a:pt x="8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264" y="94"/>
                    <a:pt x="264" y="94"/>
                    <a:pt x="264" y="94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5" y="94"/>
                    <a:pt x="265" y="94"/>
                    <a:pt x="265" y="94"/>
                  </a:cubicBezTo>
                  <a:cubicBezTo>
                    <a:pt x="267" y="93"/>
                    <a:pt x="267" y="93"/>
                    <a:pt x="267" y="93"/>
                  </a:cubicBezTo>
                  <a:cubicBezTo>
                    <a:pt x="268" y="92"/>
                    <a:pt x="270" y="90"/>
                    <a:pt x="271" y="90"/>
                  </a:cubicBezTo>
                  <a:cubicBezTo>
                    <a:pt x="274" y="88"/>
                    <a:pt x="277" y="86"/>
                    <a:pt x="278" y="85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0"/>
                    <a:pt x="287" y="80"/>
                    <a:pt x="287" y="80"/>
                  </a:cubicBezTo>
                  <a:cubicBezTo>
                    <a:pt x="287" y="79"/>
                    <a:pt x="287" y="77"/>
                    <a:pt x="288" y="76"/>
                  </a:cubicBezTo>
                  <a:cubicBezTo>
                    <a:pt x="288" y="74"/>
                    <a:pt x="288" y="74"/>
                    <a:pt x="288" y="73"/>
                  </a:cubicBezTo>
                  <a:cubicBezTo>
                    <a:pt x="288" y="72"/>
                    <a:pt x="288" y="72"/>
                    <a:pt x="288" y="71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8" y="70"/>
                    <a:pt x="287" y="69"/>
                    <a:pt x="286" y="68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355692" y="2290626"/>
              <a:ext cx="439278" cy="282138"/>
            </a:xfrm>
            <a:custGeom>
              <a:avLst/>
              <a:gdLst>
                <a:gd name="T0" fmla="*/ 0 w 246"/>
                <a:gd name="T1" fmla="*/ 40 h 158"/>
                <a:gd name="T2" fmla="*/ 0 w 246"/>
                <a:gd name="T3" fmla="*/ 40 h 158"/>
                <a:gd name="T4" fmla="*/ 12 w 246"/>
                <a:gd name="T5" fmla="*/ 59 h 158"/>
                <a:gd name="T6" fmla="*/ 12 w 246"/>
                <a:gd name="T7" fmla="*/ 89 h 158"/>
                <a:gd name="T8" fmla="*/ 24 w 246"/>
                <a:gd name="T9" fmla="*/ 94 h 158"/>
                <a:gd name="T10" fmla="*/ 24 w 246"/>
                <a:gd name="T11" fmla="*/ 120 h 158"/>
                <a:gd name="T12" fmla="*/ 26 w 246"/>
                <a:gd name="T13" fmla="*/ 138 h 158"/>
                <a:gd name="T14" fmla="*/ 26 w 246"/>
                <a:gd name="T15" fmla="*/ 139 h 158"/>
                <a:gd name="T16" fmla="*/ 26 w 246"/>
                <a:gd name="T17" fmla="*/ 139 h 158"/>
                <a:gd name="T18" fmla="*/ 26 w 246"/>
                <a:gd name="T19" fmla="*/ 139 h 158"/>
                <a:gd name="T20" fmla="*/ 188 w 246"/>
                <a:gd name="T21" fmla="*/ 139 h 158"/>
                <a:gd name="T22" fmla="*/ 195 w 246"/>
                <a:gd name="T23" fmla="*/ 158 h 158"/>
                <a:gd name="T24" fmla="*/ 195 w 246"/>
                <a:gd name="T25" fmla="*/ 158 h 158"/>
                <a:gd name="T26" fmla="*/ 210 w 246"/>
                <a:gd name="T27" fmla="*/ 139 h 158"/>
                <a:gd name="T28" fmla="*/ 215 w 246"/>
                <a:gd name="T29" fmla="*/ 118 h 158"/>
                <a:gd name="T30" fmla="*/ 224 w 246"/>
                <a:gd name="T31" fmla="*/ 101 h 158"/>
                <a:gd name="T32" fmla="*/ 234 w 246"/>
                <a:gd name="T33" fmla="*/ 89 h 158"/>
                <a:gd name="T34" fmla="*/ 246 w 246"/>
                <a:gd name="T35" fmla="*/ 68 h 158"/>
                <a:gd name="T36" fmla="*/ 234 w 246"/>
                <a:gd name="T37" fmla="*/ 56 h 158"/>
                <a:gd name="T38" fmla="*/ 228 w 246"/>
                <a:gd name="T39" fmla="*/ 49 h 158"/>
                <a:gd name="T40" fmla="*/ 228 w 246"/>
                <a:gd name="T41" fmla="*/ 49 h 158"/>
                <a:gd name="T42" fmla="*/ 224 w 246"/>
                <a:gd name="T43" fmla="*/ 44 h 158"/>
                <a:gd name="T44" fmla="*/ 212 w 246"/>
                <a:gd name="T45" fmla="*/ 25 h 158"/>
                <a:gd name="T46" fmla="*/ 205 w 246"/>
                <a:gd name="T47" fmla="*/ 14 h 158"/>
                <a:gd name="T48" fmla="*/ 205 w 246"/>
                <a:gd name="T49" fmla="*/ 14 h 158"/>
                <a:gd name="T50" fmla="*/ 203 w 246"/>
                <a:gd name="T51" fmla="*/ 0 h 158"/>
                <a:gd name="T52" fmla="*/ 13 w 246"/>
                <a:gd name="T53" fmla="*/ 0 h 158"/>
                <a:gd name="T54" fmla="*/ 13 w 246"/>
                <a:gd name="T55" fmla="*/ 27 h 158"/>
                <a:gd name="T56" fmla="*/ 0 w 246"/>
                <a:gd name="T57" fmla="*/ 4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158"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5" y="158"/>
                    <a:pt x="195" y="158"/>
                    <a:pt x="195" y="158"/>
                  </a:cubicBezTo>
                  <a:cubicBezTo>
                    <a:pt x="195" y="158"/>
                    <a:pt x="195" y="158"/>
                    <a:pt x="195" y="158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5" y="118"/>
                    <a:pt x="215" y="118"/>
                    <a:pt x="215" y="118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46" y="68"/>
                    <a:pt x="246" y="68"/>
                    <a:pt x="246" y="68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05" y="14"/>
                    <a:pt x="205" y="14"/>
                    <a:pt x="205" y="14"/>
                  </a:cubicBezTo>
                  <a:cubicBezTo>
                    <a:pt x="205" y="14"/>
                    <a:pt x="205" y="14"/>
                    <a:pt x="205" y="14"/>
                  </a:cubicBezTo>
                  <a:cubicBezTo>
                    <a:pt x="205" y="12"/>
                    <a:pt x="204" y="6"/>
                    <a:pt x="20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7"/>
                    <a:pt x="13" y="27"/>
                    <a:pt x="13" y="27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843200" y="2074558"/>
              <a:ext cx="535705" cy="287495"/>
            </a:xfrm>
            <a:custGeom>
              <a:avLst/>
              <a:gdLst>
                <a:gd name="T0" fmla="*/ 0 w 600"/>
                <a:gd name="T1" fmla="*/ 272 h 322"/>
                <a:gd name="T2" fmla="*/ 416 w 600"/>
                <a:gd name="T3" fmla="*/ 272 h 322"/>
                <a:gd name="T4" fmla="*/ 444 w 600"/>
                <a:gd name="T5" fmla="*/ 294 h 322"/>
                <a:gd name="T6" fmla="*/ 526 w 600"/>
                <a:gd name="T7" fmla="*/ 294 h 322"/>
                <a:gd name="T8" fmla="*/ 550 w 600"/>
                <a:gd name="T9" fmla="*/ 312 h 322"/>
                <a:gd name="T10" fmla="*/ 574 w 600"/>
                <a:gd name="T11" fmla="*/ 322 h 322"/>
                <a:gd name="T12" fmla="*/ 574 w 600"/>
                <a:gd name="T13" fmla="*/ 322 h 322"/>
                <a:gd name="T14" fmla="*/ 600 w 600"/>
                <a:gd name="T15" fmla="*/ 296 h 322"/>
                <a:gd name="T16" fmla="*/ 600 w 600"/>
                <a:gd name="T17" fmla="*/ 242 h 322"/>
                <a:gd name="T18" fmla="*/ 598 w 600"/>
                <a:gd name="T19" fmla="*/ 242 h 322"/>
                <a:gd name="T20" fmla="*/ 598 w 600"/>
                <a:gd name="T21" fmla="*/ 240 h 322"/>
                <a:gd name="T22" fmla="*/ 598 w 600"/>
                <a:gd name="T23" fmla="*/ 104 h 322"/>
                <a:gd name="T24" fmla="*/ 574 w 600"/>
                <a:gd name="T25" fmla="*/ 76 h 322"/>
                <a:gd name="T26" fmla="*/ 574 w 600"/>
                <a:gd name="T27" fmla="*/ 0 h 322"/>
                <a:gd name="T28" fmla="*/ 2 w 600"/>
                <a:gd name="T29" fmla="*/ 0 h 322"/>
                <a:gd name="T30" fmla="*/ 2 w 600"/>
                <a:gd name="T31" fmla="*/ 98 h 322"/>
                <a:gd name="T32" fmla="*/ 2 w 600"/>
                <a:gd name="T33" fmla="*/ 100 h 322"/>
                <a:gd name="T34" fmla="*/ 0 w 600"/>
                <a:gd name="T35" fmla="*/ 100 h 322"/>
                <a:gd name="T36" fmla="*/ 0 w 600"/>
                <a:gd name="T37" fmla="*/ 270 h 322"/>
                <a:gd name="T38" fmla="*/ 0 w 600"/>
                <a:gd name="T39" fmla="*/ 272 h 322"/>
                <a:gd name="T40" fmla="*/ 0 w 600"/>
                <a:gd name="T41" fmla="*/ 27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0" h="322">
                  <a:moveTo>
                    <a:pt x="0" y="272"/>
                  </a:moveTo>
                  <a:lnTo>
                    <a:pt x="416" y="272"/>
                  </a:lnTo>
                  <a:lnTo>
                    <a:pt x="444" y="294"/>
                  </a:lnTo>
                  <a:lnTo>
                    <a:pt x="526" y="294"/>
                  </a:lnTo>
                  <a:lnTo>
                    <a:pt x="550" y="312"/>
                  </a:lnTo>
                  <a:lnTo>
                    <a:pt x="574" y="322"/>
                  </a:lnTo>
                  <a:lnTo>
                    <a:pt x="574" y="322"/>
                  </a:lnTo>
                  <a:lnTo>
                    <a:pt x="600" y="296"/>
                  </a:lnTo>
                  <a:lnTo>
                    <a:pt x="600" y="242"/>
                  </a:lnTo>
                  <a:lnTo>
                    <a:pt x="598" y="242"/>
                  </a:lnTo>
                  <a:lnTo>
                    <a:pt x="598" y="240"/>
                  </a:lnTo>
                  <a:lnTo>
                    <a:pt x="598" y="104"/>
                  </a:lnTo>
                  <a:lnTo>
                    <a:pt x="574" y="76"/>
                  </a:lnTo>
                  <a:lnTo>
                    <a:pt x="574" y="0"/>
                  </a:lnTo>
                  <a:lnTo>
                    <a:pt x="2" y="0"/>
                  </a:lnTo>
                  <a:lnTo>
                    <a:pt x="2" y="98"/>
                  </a:lnTo>
                  <a:lnTo>
                    <a:pt x="2" y="100"/>
                  </a:lnTo>
                  <a:lnTo>
                    <a:pt x="0" y="10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999415" y="2201342"/>
              <a:ext cx="108927" cy="196425"/>
            </a:xfrm>
            <a:custGeom>
              <a:avLst/>
              <a:gdLst>
                <a:gd name="T0" fmla="*/ 7 w 61"/>
                <a:gd name="T1" fmla="*/ 98 h 110"/>
                <a:gd name="T2" fmla="*/ 7 w 61"/>
                <a:gd name="T3" fmla="*/ 98 h 110"/>
                <a:gd name="T4" fmla="*/ 4 w 61"/>
                <a:gd name="T5" fmla="*/ 108 h 110"/>
                <a:gd name="T6" fmla="*/ 4 w 61"/>
                <a:gd name="T7" fmla="*/ 110 h 110"/>
                <a:gd name="T8" fmla="*/ 23 w 61"/>
                <a:gd name="T9" fmla="*/ 110 h 110"/>
                <a:gd name="T10" fmla="*/ 23 w 61"/>
                <a:gd name="T11" fmla="*/ 102 h 110"/>
                <a:gd name="T12" fmla="*/ 24 w 61"/>
                <a:gd name="T13" fmla="*/ 102 h 110"/>
                <a:gd name="T14" fmla="*/ 30 w 61"/>
                <a:gd name="T15" fmla="*/ 95 h 110"/>
                <a:gd name="T16" fmla="*/ 30 w 61"/>
                <a:gd name="T17" fmla="*/ 94 h 110"/>
                <a:gd name="T18" fmla="*/ 30 w 61"/>
                <a:gd name="T19" fmla="*/ 94 h 110"/>
                <a:gd name="T20" fmla="*/ 31 w 61"/>
                <a:gd name="T21" fmla="*/ 94 h 110"/>
                <a:gd name="T22" fmla="*/ 31 w 61"/>
                <a:gd name="T23" fmla="*/ 94 h 110"/>
                <a:gd name="T24" fmla="*/ 31 w 61"/>
                <a:gd name="T25" fmla="*/ 93 h 110"/>
                <a:gd name="T26" fmla="*/ 32 w 61"/>
                <a:gd name="T27" fmla="*/ 90 h 110"/>
                <a:gd name="T28" fmla="*/ 33 w 61"/>
                <a:gd name="T29" fmla="*/ 85 h 110"/>
                <a:gd name="T30" fmla="*/ 33 w 61"/>
                <a:gd name="T31" fmla="*/ 85 h 110"/>
                <a:gd name="T32" fmla="*/ 33 w 61"/>
                <a:gd name="T33" fmla="*/ 84 h 110"/>
                <a:gd name="T34" fmla="*/ 33 w 61"/>
                <a:gd name="T35" fmla="*/ 84 h 110"/>
                <a:gd name="T36" fmla="*/ 32 w 61"/>
                <a:gd name="T37" fmla="*/ 84 h 110"/>
                <a:gd name="T38" fmla="*/ 33 w 61"/>
                <a:gd name="T39" fmla="*/ 84 h 110"/>
                <a:gd name="T40" fmla="*/ 33 w 61"/>
                <a:gd name="T41" fmla="*/ 81 h 110"/>
                <a:gd name="T42" fmla="*/ 33 w 61"/>
                <a:gd name="T43" fmla="*/ 68 h 110"/>
                <a:gd name="T44" fmla="*/ 31 w 61"/>
                <a:gd name="T45" fmla="*/ 67 h 110"/>
                <a:gd name="T46" fmla="*/ 30 w 61"/>
                <a:gd name="T47" fmla="*/ 67 h 110"/>
                <a:gd name="T48" fmla="*/ 30 w 61"/>
                <a:gd name="T49" fmla="*/ 67 h 110"/>
                <a:gd name="T50" fmla="*/ 33 w 61"/>
                <a:gd name="T51" fmla="*/ 63 h 110"/>
                <a:gd name="T52" fmla="*/ 38 w 61"/>
                <a:gd name="T53" fmla="*/ 55 h 110"/>
                <a:gd name="T54" fmla="*/ 38 w 61"/>
                <a:gd name="T55" fmla="*/ 54 h 110"/>
                <a:gd name="T56" fmla="*/ 44 w 61"/>
                <a:gd name="T57" fmla="*/ 43 h 110"/>
                <a:gd name="T58" fmla="*/ 42 w 61"/>
                <a:gd name="T59" fmla="*/ 42 h 110"/>
                <a:gd name="T60" fmla="*/ 44 w 61"/>
                <a:gd name="T61" fmla="*/ 38 h 110"/>
                <a:gd name="T62" fmla="*/ 49 w 61"/>
                <a:gd name="T63" fmla="*/ 31 h 110"/>
                <a:gd name="T64" fmla="*/ 49 w 61"/>
                <a:gd name="T65" fmla="*/ 30 h 110"/>
                <a:gd name="T66" fmla="*/ 54 w 61"/>
                <a:gd name="T67" fmla="*/ 24 h 110"/>
                <a:gd name="T68" fmla="*/ 54 w 61"/>
                <a:gd name="T69" fmla="*/ 18 h 110"/>
                <a:gd name="T70" fmla="*/ 55 w 61"/>
                <a:gd name="T71" fmla="*/ 18 h 110"/>
                <a:gd name="T72" fmla="*/ 61 w 61"/>
                <a:gd name="T73" fmla="*/ 12 h 110"/>
                <a:gd name="T74" fmla="*/ 61 w 61"/>
                <a:gd name="T75" fmla="*/ 0 h 110"/>
                <a:gd name="T76" fmla="*/ 60 w 61"/>
                <a:gd name="T77" fmla="*/ 0 h 110"/>
                <a:gd name="T78" fmla="*/ 60 w 61"/>
                <a:gd name="T79" fmla="*/ 2 h 110"/>
                <a:gd name="T80" fmla="*/ 1 w 61"/>
                <a:gd name="T81" fmla="*/ 2 h 110"/>
                <a:gd name="T82" fmla="*/ 0 w 61"/>
                <a:gd name="T83" fmla="*/ 2 h 110"/>
                <a:gd name="T84" fmla="*/ 0 w 61"/>
                <a:gd name="T85" fmla="*/ 87 h 110"/>
                <a:gd name="T86" fmla="*/ 7 w 61"/>
                <a:gd name="T87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" h="110">
                  <a:moveTo>
                    <a:pt x="7" y="98"/>
                  </a:moveTo>
                  <a:cubicBezTo>
                    <a:pt x="7" y="98"/>
                    <a:pt x="7" y="98"/>
                    <a:pt x="7" y="98"/>
                  </a:cubicBezTo>
                  <a:cubicBezTo>
                    <a:pt x="6" y="100"/>
                    <a:pt x="5" y="104"/>
                    <a:pt x="4" y="108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4" y="102"/>
                    <a:pt x="24" y="102"/>
                    <a:pt x="24" y="102"/>
                  </a:cubicBezTo>
                  <a:cubicBezTo>
                    <a:pt x="25" y="101"/>
                    <a:pt x="28" y="99"/>
                    <a:pt x="30" y="95"/>
                  </a:cubicBezTo>
                  <a:cubicBezTo>
                    <a:pt x="30" y="95"/>
                    <a:pt x="30" y="95"/>
                    <a:pt x="30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1" y="93"/>
                    <a:pt x="32" y="91"/>
                    <a:pt x="32" y="90"/>
                  </a:cubicBezTo>
                  <a:cubicBezTo>
                    <a:pt x="32" y="87"/>
                    <a:pt x="32" y="86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3"/>
                    <a:pt x="33" y="82"/>
                    <a:pt x="33" y="8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1" y="68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6"/>
                    <a:pt x="31" y="65"/>
                    <a:pt x="33" y="63"/>
                  </a:cubicBezTo>
                  <a:cubicBezTo>
                    <a:pt x="38" y="59"/>
                    <a:pt x="38" y="55"/>
                    <a:pt x="38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3" y="43"/>
                    <a:pt x="42" y="43"/>
                    <a:pt x="42" y="42"/>
                  </a:cubicBezTo>
                  <a:cubicBezTo>
                    <a:pt x="42" y="41"/>
                    <a:pt x="42" y="40"/>
                    <a:pt x="44" y="38"/>
                  </a:cubicBezTo>
                  <a:cubicBezTo>
                    <a:pt x="47" y="35"/>
                    <a:pt x="49" y="32"/>
                    <a:pt x="49" y="3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8" y="16"/>
                    <a:pt x="61" y="14"/>
                    <a:pt x="61" y="1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lnTo>
                    <a:pt x="7" y="9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030680" y="2135272"/>
              <a:ext cx="321423" cy="374994"/>
            </a:xfrm>
            <a:custGeom>
              <a:avLst/>
              <a:gdLst>
                <a:gd name="T0" fmla="*/ 284 w 360"/>
                <a:gd name="T1" fmla="*/ 420 h 420"/>
                <a:gd name="T2" fmla="*/ 306 w 360"/>
                <a:gd name="T3" fmla="*/ 382 h 420"/>
                <a:gd name="T4" fmla="*/ 314 w 360"/>
                <a:gd name="T5" fmla="*/ 358 h 420"/>
                <a:gd name="T6" fmla="*/ 322 w 360"/>
                <a:gd name="T7" fmla="*/ 342 h 420"/>
                <a:gd name="T8" fmla="*/ 328 w 360"/>
                <a:gd name="T9" fmla="*/ 328 h 420"/>
                <a:gd name="T10" fmla="*/ 360 w 360"/>
                <a:gd name="T11" fmla="*/ 280 h 420"/>
                <a:gd name="T12" fmla="*/ 352 w 360"/>
                <a:gd name="T13" fmla="*/ 280 h 420"/>
                <a:gd name="T14" fmla="*/ 344 w 360"/>
                <a:gd name="T15" fmla="*/ 218 h 420"/>
                <a:gd name="T16" fmla="*/ 306 w 360"/>
                <a:gd name="T17" fmla="*/ 178 h 420"/>
                <a:gd name="T18" fmla="*/ 274 w 360"/>
                <a:gd name="T19" fmla="*/ 210 h 420"/>
                <a:gd name="T20" fmla="*/ 244 w 360"/>
                <a:gd name="T21" fmla="*/ 218 h 420"/>
                <a:gd name="T22" fmla="*/ 250 w 360"/>
                <a:gd name="T23" fmla="*/ 186 h 420"/>
                <a:gd name="T24" fmla="*/ 274 w 360"/>
                <a:gd name="T25" fmla="*/ 156 h 420"/>
                <a:gd name="T26" fmla="*/ 290 w 360"/>
                <a:gd name="T27" fmla="*/ 140 h 420"/>
                <a:gd name="T28" fmla="*/ 274 w 360"/>
                <a:gd name="T29" fmla="*/ 86 h 420"/>
                <a:gd name="T30" fmla="*/ 282 w 360"/>
                <a:gd name="T31" fmla="*/ 70 h 420"/>
                <a:gd name="T32" fmla="*/ 266 w 360"/>
                <a:gd name="T33" fmla="*/ 38 h 420"/>
                <a:gd name="T34" fmla="*/ 236 w 360"/>
                <a:gd name="T35" fmla="*/ 22 h 420"/>
                <a:gd name="T36" fmla="*/ 212 w 360"/>
                <a:gd name="T37" fmla="*/ 8 h 420"/>
                <a:gd name="T38" fmla="*/ 188 w 360"/>
                <a:gd name="T39" fmla="*/ 8 h 420"/>
                <a:gd name="T40" fmla="*/ 172 w 360"/>
                <a:gd name="T41" fmla="*/ 0 h 420"/>
                <a:gd name="T42" fmla="*/ 150 w 360"/>
                <a:gd name="T43" fmla="*/ 8 h 420"/>
                <a:gd name="T44" fmla="*/ 158 w 360"/>
                <a:gd name="T45" fmla="*/ 30 h 420"/>
                <a:gd name="T46" fmla="*/ 126 w 360"/>
                <a:gd name="T47" fmla="*/ 46 h 420"/>
                <a:gd name="T48" fmla="*/ 110 w 360"/>
                <a:gd name="T49" fmla="*/ 86 h 420"/>
                <a:gd name="T50" fmla="*/ 102 w 360"/>
                <a:gd name="T51" fmla="*/ 70 h 420"/>
                <a:gd name="T52" fmla="*/ 94 w 360"/>
                <a:gd name="T53" fmla="*/ 70 h 420"/>
                <a:gd name="T54" fmla="*/ 72 w 360"/>
                <a:gd name="T55" fmla="*/ 86 h 420"/>
                <a:gd name="T56" fmla="*/ 56 w 360"/>
                <a:gd name="T57" fmla="*/ 108 h 420"/>
                <a:gd name="T58" fmla="*/ 48 w 360"/>
                <a:gd name="T59" fmla="*/ 164 h 420"/>
                <a:gd name="T60" fmla="*/ 56 w 360"/>
                <a:gd name="T61" fmla="*/ 280 h 420"/>
                <a:gd name="T62" fmla="*/ 24 w 360"/>
                <a:gd name="T63" fmla="*/ 406 h 420"/>
                <a:gd name="T64" fmla="*/ 160 w 360"/>
                <a:gd name="T65" fmla="*/ 420 h 420"/>
                <a:gd name="T66" fmla="*/ 162 w 360"/>
                <a:gd name="T67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420">
                  <a:moveTo>
                    <a:pt x="162" y="420"/>
                  </a:moveTo>
                  <a:lnTo>
                    <a:pt x="284" y="420"/>
                  </a:lnTo>
                  <a:lnTo>
                    <a:pt x="306" y="398"/>
                  </a:lnTo>
                  <a:lnTo>
                    <a:pt x="306" y="382"/>
                  </a:lnTo>
                  <a:lnTo>
                    <a:pt x="314" y="366"/>
                  </a:lnTo>
                  <a:lnTo>
                    <a:pt x="314" y="358"/>
                  </a:lnTo>
                  <a:lnTo>
                    <a:pt x="322" y="358"/>
                  </a:lnTo>
                  <a:lnTo>
                    <a:pt x="322" y="342"/>
                  </a:lnTo>
                  <a:lnTo>
                    <a:pt x="322" y="336"/>
                  </a:lnTo>
                  <a:lnTo>
                    <a:pt x="328" y="328"/>
                  </a:lnTo>
                  <a:lnTo>
                    <a:pt x="344" y="328"/>
                  </a:lnTo>
                  <a:lnTo>
                    <a:pt x="360" y="280"/>
                  </a:lnTo>
                  <a:lnTo>
                    <a:pt x="352" y="288"/>
                  </a:lnTo>
                  <a:lnTo>
                    <a:pt x="352" y="280"/>
                  </a:lnTo>
                  <a:lnTo>
                    <a:pt x="344" y="264"/>
                  </a:lnTo>
                  <a:lnTo>
                    <a:pt x="344" y="218"/>
                  </a:lnTo>
                  <a:lnTo>
                    <a:pt x="322" y="172"/>
                  </a:lnTo>
                  <a:lnTo>
                    <a:pt x="306" y="178"/>
                  </a:lnTo>
                  <a:lnTo>
                    <a:pt x="282" y="186"/>
                  </a:lnTo>
                  <a:lnTo>
                    <a:pt x="274" y="210"/>
                  </a:lnTo>
                  <a:lnTo>
                    <a:pt x="250" y="218"/>
                  </a:lnTo>
                  <a:lnTo>
                    <a:pt x="244" y="218"/>
                  </a:lnTo>
                  <a:lnTo>
                    <a:pt x="236" y="210"/>
                  </a:lnTo>
                  <a:lnTo>
                    <a:pt x="250" y="186"/>
                  </a:lnTo>
                  <a:lnTo>
                    <a:pt x="266" y="172"/>
                  </a:lnTo>
                  <a:lnTo>
                    <a:pt x="274" y="156"/>
                  </a:lnTo>
                  <a:lnTo>
                    <a:pt x="282" y="148"/>
                  </a:lnTo>
                  <a:lnTo>
                    <a:pt x="290" y="140"/>
                  </a:lnTo>
                  <a:lnTo>
                    <a:pt x="282" y="94"/>
                  </a:lnTo>
                  <a:lnTo>
                    <a:pt x="274" y="86"/>
                  </a:lnTo>
                  <a:lnTo>
                    <a:pt x="274" y="78"/>
                  </a:lnTo>
                  <a:lnTo>
                    <a:pt x="282" y="70"/>
                  </a:lnTo>
                  <a:lnTo>
                    <a:pt x="274" y="46"/>
                  </a:lnTo>
                  <a:lnTo>
                    <a:pt x="266" y="38"/>
                  </a:lnTo>
                  <a:lnTo>
                    <a:pt x="244" y="30"/>
                  </a:lnTo>
                  <a:lnTo>
                    <a:pt x="236" y="22"/>
                  </a:lnTo>
                  <a:lnTo>
                    <a:pt x="228" y="22"/>
                  </a:lnTo>
                  <a:lnTo>
                    <a:pt x="212" y="8"/>
                  </a:lnTo>
                  <a:lnTo>
                    <a:pt x="204" y="0"/>
                  </a:lnTo>
                  <a:lnTo>
                    <a:pt x="188" y="8"/>
                  </a:lnTo>
                  <a:lnTo>
                    <a:pt x="188" y="0"/>
                  </a:lnTo>
                  <a:lnTo>
                    <a:pt x="172" y="0"/>
                  </a:lnTo>
                  <a:lnTo>
                    <a:pt x="158" y="0"/>
                  </a:lnTo>
                  <a:lnTo>
                    <a:pt x="150" y="8"/>
                  </a:lnTo>
                  <a:lnTo>
                    <a:pt x="150" y="22"/>
                  </a:lnTo>
                  <a:lnTo>
                    <a:pt x="158" y="30"/>
                  </a:lnTo>
                  <a:lnTo>
                    <a:pt x="158" y="38"/>
                  </a:lnTo>
                  <a:lnTo>
                    <a:pt x="126" y="46"/>
                  </a:lnTo>
                  <a:lnTo>
                    <a:pt x="118" y="86"/>
                  </a:lnTo>
                  <a:lnTo>
                    <a:pt x="110" y="86"/>
                  </a:lnTo>
                  <a:lnTo>
                    <a:pt x="110" y="94"/>
                  </a:lnTo>
                  <a:lnTo>
                    <a:pt x="102" y="70"/>
                  </a:lnTo>
                  <a:lnTo>
                    <a:pt x="102" y="62"/>
                  </a:lnTo>
                  <a:lnTo>
                    <a:pt x="94" y="70"/>
                  </a:lnTo>
                  <a:lnTo>
                    <a:pt x="86" y="78"/>
                  </a:lnTo>
                  <a:lnTo>
                    <a:pt x="72" y="86"/>
                  </a:lnTo>
                  <a:lnTo>
                    <a:pt x="64" y="100"/>
                  </a:lnTo>
                  <a:lnTo>
                    <a:pt x="56" y="108"/>
                  </a:lnTo>
                  <a:lnTo>
                    <a:pt x="56" y="156"/>
                  </a:lnTo>
                  <a:lnTo>
                    <a:pt x="48" y="164"/>
                  </a:lnTo>
                  <a:lnTo>
                    <a:pt x="32" y="218"/>
                  </a:lnTo>
                  <a:lnTo>
                    <a:pt x="56" y="280"/>
                  </a:lnTo>
                  <a:lnTo>
                    <a:pt x="56" y="328"/>
                  </a:lnTo>
                  <a:lnTo>
                    <a:pt x="24" y="406"/>
                  </a:lnTo>
                  <a:lnTo>
                    <a:pt x="0" y="420"/>
                  </a:lnTo>
                  <a:lnTo>
                    <a:pt x="160" y="420"/>
                  </a:lnTo>
                  <a:lnTo>
                    <a:pt x="162" y="420"/>
                  </a:lnTo>
                  <a:lnTo>
                    <a:pt x="162" y="4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919968" y="2481695"/>
              <a:ext cx="253567" cy="349102"/>
            </a:xfrm>
            <a:custGeom>
              <a:avLst/>
              <a:gdLst>
                <a:gd name="T0" fmla="*/ 35 w 142"/>
                <a:gd name="T1" fmla="*/ 142 h 195"/>
                <a:gd name="T2" fmla="*/ 30 w 142"/>
                <a:gd name="T3" fmla="*/ 149 h 195"/>
                <a:gd name="T4" fmla="*/ 23 w 142"/>
                <a:gd name="T5" fmla="*/ 153 h 195"/>
                <a:gd name="T6" fmla="*/ 23 w 142"/>
                <a:gd name="T7" fmla="*/ 160 h 195"/>
                <a:gd name="T8" fmla="*/ 19 w 142"/>
                <a:gd name="T9" fmla="*/ 164 h 195"/>
                <a:gd name="T10" fmla="*/ 15 w 142"/>
                <a:gd name="T11" fmla="*/ 171 h 195"/>
                <a:gd name="T12" fmla="*/ 9 w 142"/>
                <a:gd name="T13" fmla="*/ 177 h 195"/>
                <a:gd name="T14" fmla="*/ 5 w 142"/>
                <a:gd name="T15" fmla="*/ 183 h 195"/>
                <a:gd name="T16" fmla="*/ 4 w 142"/>
                <a:gd name="T17" fmla="*/ 185 h 195"/>
                <a:gd name="T18" fmla="*/ 2 w 142"/>
                <a:gd name="T19" fmla="*/ 189 h 195"/>
                <a:gd name="T20" fmla="*/ 2 w 142"/>
                <a:gd name="T21" fmla="*/ 191 h 195"/>
                <a:gd name="T22" fmla="*/ 1 w 142"/>
                <a:gd name="T23" fmla="*/ 191 h 195"/>
                <a:gd name="T24" fmla="*/ 0 w 142"/>
                <a:gd name="T25" fmla="*/ 192 h 195"/>
                <a:gd name="T26" fmla="*/ 0 w 142"/>
                <a:gd name="T27" fmla="*/ 192 h 195"/>
                <a:gd name="T28" fmla="*/ 15 w 142"/>
                <a:gd name="T29" fmla="*/ 192 h 195"/>
                <a:gd name="T30" fmla="*/ 19 w 142"/>
                <a:gd name="T31" fmla="*/ 195 h 195"/>
                <a:gd name="T32" fmla="*/ 19 w 142"/>
                <a:gd name="T33" fmla="*/ 195 h 195"/>
                <a:gd name="T34" fmla="*/ 21 w 142"/>
                <a:gd name="T35" fmla="*/ 192 h 195"/>
                <a:gd name="T36" fmla="*/ 22 w 142"/>
                <a:gd name="T37" fmla="*/ 190 h 195"/>
                <a:gd name="T38" fmla="*/ 22 w 142"/>
                <a:gd name="T39" fmla="*/ 189 h 195"/>
                <a:gd name="T40" fmla="*/ 21 w 142"/>
                <a:gd name="T41" fmla="*/ 189 h 195"/>
                <a:gd name="T42" fmla="*/ 23 w 142"/>
                <a:gd name="T43" fmla="*/ 187 h 195"/>
                <a:gd name="T44" fmla="*/ 27 w 142"/>
                <a:gd name="T45" fmla="*/ 182 h 195"/>
                <a:gd name="T46" fmla="*/ 29 w 142"/>
                <a:gd name="T47" fmla="*/ 186 h 195"/>
                <a:gd name="T48" fmla="*/ 37 w 142"/>
                <a:gd name="T49" fmla="*/ 188 h 195"/>
                <a:gd name="T50" fmla="*/ 48 w 142"/>
                <a:gd name="T51" fmla="*/ 188 h 195"/>
                <a:gd name="T52" fmla="*/ 47 w 142"/>
                <a:gd name="T53" fmla="*/ 189 h 195"/>
                <a:gd name="T54" fmla="*/ 50 w 142"/>
                <a:gd name="T55" fmla="*/ 189 h 195"/>
                <a:gd name="T56" fmla="*/ 53 w 142"/>
                <a:gd name="T57" fmla="*/ 188 h 195"/>
                <a:gd name="T58" fmla="*/ 57 w 142"/>
                <a:gd name="T59" fmla="*/ 188 h 195"/>
                <a:gd name="T60" fmla="*/ 62 w 142"/>
                <a:gd name="T61" fmla="*/ 188 h 195"/>
                <a:gd name="T62" fmla="*/ 62 w 142"/>
                <a:gd name="T63" fmla="*/ 188 h 195"/>
                <a:gd name="T64" fmla="*/ 67 w 142"/>
                <a:gd name="T65" fmla="*/ 188 h 195"/>
                <a:gd name="T66" fmla="*/ 73 w 142"/>
                <a:gd name="T67" fmla="*/ 182 h 195"/>
                <a:gd name="T68" fmla="*/ 80 w 142"/>
                <a:gd name="T69" fmla="*/ 182 h 195"/>
                <a:gd name="T70" fmla="*/ 80 w 142"/>
                <a:gd name="T71" fmla="*/ 182 h 195"/>
                <a:gd name="T72" fmla="*/ 81 w 142"/>
                <a:gd name="T73" fmla="*/ 181 h 195"/>
                <a:gd name="T74" fmla="*/ 83 w 142"/>
                <a:gd name="T75" fmla="*/ 182 h 195"/>
                <a:gd name="T76" fmla="*/ 88 w 142"/>
                <a:gd name="T77" fmla="*/ 187 h 195"/>
                <a:gd name="T78" fmla="*/ 88 w 142"/>
                <a:gd name="T79" fmla="*/ 188 h 195"/>
                <a:gd name="T80" fmla="*/ 95 w 142"/>
                <a:gd name="T81" fmla="*/ 188 h 195"/>
                <a:gd name="T82" fmla="*/ 95 w 142"/>
                <a:gd name="T83" fmla="*/ 186 h 195"/>
                <a:gd name="T84" fmla="*/ 95 w 142"/>
                <a:gd name="T85" fmla="*/ 181 h 195"/>
                <a:gd name="T86" fmla="*/ 93 w 142"/>
                <a:gd name="T87" fmla="*/ 177 h 195"/>
                <a:gd name="T88" fmla="*/ 92 w 142"/>
                <a:gd name="T89" fmla="*/ 176 h 195"/>
                <a:gd name="T90" fmla="*/ 95 w 142"/>
                <a:gd name="T91" fmla="*/ 174 h 195"/>
                <a:gd name="T92" fmla="*/ 110 w 142"/>
                <a:gd name="T93" fmla="*/ 166 h 195"/>
                <a:gd name="T94" fmla="*/ 117 w 142"/>
                <a:gd name="T95" fmla="*/ 160 h 195"/>
                <a:gd name="T96" fmla="*/ 117 w 142"/>
                <a:gd name="T97" fmla="*/ 159 h 195"/>
                <a:gd name="T98" fmla="*/ 120 w 142"/>
                <a:gd name="T99" fmla="*/ 150 h 195"/>
                <a:gd name="T100" fmla="*/ 130 w 142"/>
                <a:gd name="T101" fmla="*/ 146 h 195"/>
                <a:gd name="T102" fmla="*/ 130 w 142"/>
                <a:gd name="T103" fmla="*/ 146 h 195"/>
                <a:gd name="T104" fmla="*/ 130 w 142"/>
                <a:gd name="T105" fmla="*/ 146 h 195"/>
                <a:gd name="T106" fmla="*/ 137 w 142"/>
                <a:gd name="T107" fmla="*/ 146 h 195"/>
                <a:gd name="T108" fmla="*/ 142 w 142"/>
                <a:gd name="T109" fmla="*/ 141 h 195"/>
                <a:gd name="T110" fmla="*/ 142 w 142"/>
                <a:gd name="T111" fmla="*/ 16 h 195"/>
                <a:gd name="T112" fmla="*/ 62 w 142"/>
                <a:gd name="T113" fmla="*/ 16 h 195"/>
                <a:gd name="T114" fmla="*/ 55 w 142"/>
                <a:gd name="T115" fmla="*/ 20 h 195"/>
                <a:gd name="T116" fmla="*/ 51 w 142"/>
                <a:gd name="T117" fmla="*/ 20 h 195"/>
                <a:gd name="T118" fmla="*/ 43 w 142"/>
                <a:gd name="T119" fmla="*/ 16 h 195"/>
                <a:gd name="T120" fmla="*/ 36 w 142"/>
                <a:gd name="T121" fmla="*/ 0 h 195"/>
                <a:gd name="T122" fmla="*/ 35 w 142"/>
                <a:gd name="T123" fmla="*/ 0 h 195"/>
                <a:gd name="T124" fmla="*/ 35 w 142"/>
                <a:gd name="T125" fmla="*/ 14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195">
                  <a:moveTo>
                    <a:pt x="35" y="142"/>
                  </a:moveTo>
                  <a:cubicBezTo>
                    <a:pt x="30" y="149"/>
                    <a:pt x="30" y="149"/>
                    <a:pt x="30" y="149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4" y="171"/>
                    <a:pt x="12" y="174"/>
                    <a:pt x="9" y="177"/>
                  </a:cubicBezTo>
                  <a:cubicBezTo>
                    <a:pt x="7" y="180"/>
                    <a:pt x="6" y="182"/>
                    <a:pt x="5" y="183"/>
                  </a:cubicBezTo>
                  <a:cubicBezTo>
                    <a:pt x="4" y="184"/>
                    <a:pt x="4" y="185"/>
                    <a:pt x="4" y="185"/>
                  </a:cubicBezTo>
                  <a:cubicBezTo>
                    <a:pt x="4" y="185"/>
                    <a:pt x="4" y="186"/>
                    <a:pt x="2" y="189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93"/>
                    <a:pt x="17" y="195"/>
                    <a:pt x="19" y="195"/>
                  </a:cubicBezTo>
                  <a:cubicBezTo>
                    <a:pt x="19" y="195"/>
                    <a:pt x="19" y="195"/>
                    <a:pt x="19" y="195"/>
                  </a:cubicBezTo>
                  <a:cubicBezTo>
                    <a:pt x="20" y="195"/>
                    <a:pt x="21" y="194"/>
                    <a:pt x="21" y="192"/>
                  </a:cubicBezTo>
                  <a:cubicBezTo>
                    <a:pt x="22" y="191"/>
                    <a:pt x="22" y="190"/>
                    <a:pt x="22" y="190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2" y="188"/>
                    <a:pt x="22" y="188"/>
                    <a:pt x="23" y="187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29" y="186"/>
                    <a:pt x="29" y="186"/>
                    <a:pt x="29" y="186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0" y="189"/>
                    <a:pt x="51" y="189"/>
                    <a:pt x="53" y="188"/>
                  </a:cubicBezTo>
                  <a:cubicBezTo>
                    <a:pt x="54" y="188"/>
                    <a:pt x="56" y="188"/>
                    <a:pt x="57" y="188"/>
                  </a:cubicBezTo>
                  <a:cubicBezTo>
                    <a:pt x="60" y="188"/>
                    <a:pt x="62" y="188"/>
                    <a:pt x="62" y="188"/>
                  </a:cubicBezTo>
                  <a:cubicBezTo>
                    <a:pt x="62" y="188"/>
                    <a:pt x="62" y="188"/>
                    <a:pt x="62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1"/>
                    <a:pt x="81" y="181"/>
                    <a:pt x="81" y="181"/>
                  </a:cubicBezTo>
                  <a:cubicBezTo>
                    <a:pt x="82" y="181"/>
                    <a:pt x="82" y="181"/>
                    <a:pt x="83" y="182"/>
                  </a:cubicBezTo>
                  <a:cubicBezTo>
                    <a:pt x="85" y="183"/>
                    <a:pt x="87" y="186"/>
                    <a:pt x="88" y="187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4" y="185"/>
                    <a:pt x="94" y="183"/>
                    <a:pt x="95" y="181"/>
                  </a:cubicBezTo>
                  <a:cubicBezTo>
                    <a:pt x="96" y="179"/>
                    <a:pt x="95" y="178"/>
                    <a:pt x="93" y="177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3" y="175"/>
                    <a:pt x="95" y="174"/>
                  </a:cubicBezTo>
                  <a:cubicBezTo>
                    <a:pt x="103" y="171"/>
                    <a:pt x="110" y="166"/>
                    <a:pt x="110" y="166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8"/>
                    <a:pt x="116" y="151"/>
                    <a:pt x="120" y="150"/>
                  </a:cubicBezTo>
                  <a:cubicBezTo>
                    <a:pt x="124" y="150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5" y="14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798541" y="1953132"/>
              <a:ext cx="442850" cy="267853"/>
            </a:xfrm>
            <a:custGeom>
              <a:avLst/>
              <a:gdLst>
                <a:gd name="T0" fmla="*/ 9 w 248"/>
                <a:gd name="T1" fmla="*/ 70 h 150"/>
                <a:gd name="T2" fmla="*/ 23 w 248"/>
                <a:gd name="T3" fmla="*/ 75 h 150"/>
                <a:gd name="T4" fmla="*/ 38 w 248"/>
                <a:gd name="T5" fmla="*/ 75 h 150"/>
                <a:gd name="T6" fmla="*/ 40 w 248"/>
                <a:gd name="T7" fmla="*/ 76 h 150"/>
                <a:gd name="T8" fmla="*/ 41 w 248"/>
                <a:gd name="T9" fmla="*/ 76 h 150"/>
                <a:gd name="T10" fmla="*/ 48 w 248"/>
                <a:gd name="T11" fmla="*/ 81 h 150"/>
                <a:gd name="T12" fmla="*/ 79 w 248"/>
                <a:gd name="T13" fmla="*/ 92 h 150"/>
                <a:gd name="T14" fmla="*/ 80 w 248"/>
                <a:gd name="T15" fmla="*/ 99 h 150"/>
                <a:gd name="T16" fmla="*/ 93 w 248"/>
                <a:gd name="T17" fmla="*/ 113 h 150"/>
                <a:gd name="T18" fmla="*/ 97 w 248"/>
                <a:gd name="T19" fmla="*/ 120 h 150"/>
                <a:gd name="T20" fmla="*/ 96 w 248"/>
                <a:gd name="T21" fmla="*/ 122 h 150"/>
                <a:gd name="T22" fmla="*/ 97 w 248"/>
                <a:gd name="T23" fmla="*/ 143 h 150"/>
                <a:gd name="T24" fmla="*/ 98 w 248"/>
                <a:gd name="T25" fmla="*/ 150 h 150"/>
                <a:gd name="T26" fmla="*/ 103 w 248"/>
                <a:gd name="T27" fmla="*/ 141 h 150"/>
                <a:gd name="T28" fmla="*/ 134 w 248"/>
                <a:gd name="T29" fmla="*/ 98 h 150"/>
                <a:gd name="T30" fmla="*/ 146 w 248"/>
                <a:gd name="T31" fmla="*/ 94 h 150"/>
                <a:gd name="T32" fmla="*/ 146 w 248"/>
                <a:gd name="T33" fmla="*/ 106 h 150"/>
                <a:gd name="T34" fmla="*/ 181 w 248"/>
                <a:gd name="T35" fmla="*/ 86 h 150"/>
                <a:gd name="T36" fmla="*/ 193 w 248"/>
                <a:gd name="T37" fmla="*/ 82 h 150"/>
                <a:gd name="T38" fmla="*/ 213 w 248"/>
                <a:gd name="T39" fmla="*/ 86 h 150"/>
                <a:gd name="T40" fmla="*/ 220 w 248"/>
                <a:gd name="T41" fmla="*/ 90 h 150"/>
                <a:gd name="T42" fmla="*/ 224 w 248"/>
                <a:gd name="T43" fmla="*/ 82 h 150"/>
                <a:gd name="T44" fmla="*/ 232 w 248"/>
                <a:gd name="T45" fmla="*/ 90 h 150"/>
                <a:gd name="T46" fmla="*/ 248 w 248"/>
                <a:gd name="T47" fmla="*/ 82 h 150"/>
                <a:gd name="T48" fmla="*/ 240 w 248"/>
                <a:gd name="T49" fmla="*/ 78 h 150"/>
                <a:gd name="T50" fmla="*/ 236 w 248"/>
                <a:gd name="T51" fmla="*/ 67 h 150"/>
                <a:gd name="T52" fmla="*/ 236 w 248"/>
                <a:gd name="T53" fmla="*/ 59 h 150"/>
                <a:gd name="T54" fmla="*/ 216 w 248"/>
                <a:gd name="T55" fmla="*/ 59 h 150"/>
                <a:gd name="T56" fmla="*/ 205 w 248"/>
                <a:gd name="T57" fmla="*/ 47 h 150"/>
                <a:gd name="T58" fmla="*/ 197 w 248"/>
                <a:gd name="T59" fmla="*/ 43 h 150"/>
                <a:gd name="T60" fmla="*/ 162 w 248"/>
                <a:gd name="T61" fmla="*/ 47 h 150"/>
                <a:gd name="T62" fmla="*/ 146 w 248"/>
                <a:gd name="T63" fmla="*/ 59 h 150"/>
                <a:gd name="T64" fmla="*/ 123 w 248"/>
                <a:gd name="T65" fmla="*/ 59 h 150"/>
                <a:gd name="T66" fmla="*/ 107 w 248"/>
                <a:gd name="T67" fmla="*/ 43 h 150"/>
                <a:gd name="T68" fmla="*/ 84 w 248"/>
                <a:gd name="T69" fmla="*/ 39 h 150"/>
                <a:gd name="T70" fmla="*/ 72 w 248"/>
                <a:gd name="T71" fmla="*/ 43 h 150"/>
                <a:gd name="T72" fmla="*/ 76 w 248"/>
                <a:gd name="T73" fmla="*/ 28 h 150"/>
                <a:gd name="T74" fmla="*/ 92 w 248"/>
                <a:gd name="T75" fmla="*/ 8 h 150"/>
                <a:gd name="T76" fmla="*/ 99 w 248"/>
                <a:gd name="T77" fmla="*/ 0 h 150"/>
                <a:gd name="T78" fmla="*/ 76 w 248"/>
                <a:gd name="T79" fmla="*/ 8 h 150"/>
                <a:gd name="T80" fmla="*/ 21 w 248"/>
                <a:gd name="T81" fmla="*/ 43 h 150"/>
                <a:gd name="T82" fmla="*/ 0 w 248"/>
                <a:gd name="T83" fmla="*/ 51 h 150"/>
                <a:gd name="T84" fmla="*/ 6 w 248"/>
                <a:gd name="T85" fmla="*/ 7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8" h="150">
                  <a:moveTo>
                    <a:pt x="6" y="70"/>
                  </a:moveTo>
                  <a:cubicBezTo>
                    <a:pt x="9" y="70"/>
                    <a:pt x="9" y="70"/>
                    <a:pt x="9" y="70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5"/>
                    <a:pt x="27" y="74"/>
                    <a:pt x="32" y="74"/>
                  </a:cubicBezTo>
                  <a:cubicBezTo>
                    <a:pt x="35" y="74"/>
                    <a:pt x="37" y="74"/>
                    <a:pt x="38" y="75"/>
                  </a:cubicBezTo>
                  <a:cubicBezTo>
                    <a:pt x="39" y="75"/>
                    <a:pt x="39" y="75"/>
                    <a:pt x="40" y="75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2" y="76"/>
                    <a:pt x="44" y="77"/>
                  </a:cubicBezTo>
                  <a:cubicBezTo>
                    <a:pt x="48" y="78"/>
                    <a:pt x="49" y="80"/>
                    <a:pt x="48" y="81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1" y="92"/>
                    <a:pt x="82" y="93"/>
                    <a:pt x="83" y="94"/>
                  </a:cubicBezTo>
                  <a:cubicBezTo>
                    <a:pt x="83" y="95"/>
                    <a:pt x="80" y="98"/>
                    <a:pt x="80" y="99"/>
                  </a:cubicBezTo>
                  <a:cubicBezTo>
                    <a:pt x="81" y="100"/>
                    <a:pt x="87" y="107"/>
                    <a:pt x="91" y="111"/>
                  </a:cubicBezTo>
                  <a:cubicBezTo>
                    <a:pt x="92" y="112"/>
                    <a:pt x="92" y="113"/>
                    <a:pt x="93" y="113"/>
                  </a:cubicBezTo>
                  <a:cubicBezTo>
                    <a:pt x="93" y="114"/>
                    <a:pt x="93" y="114"/>
                    <a:pt x="95" y="118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1"/>
                    <a:pt x="96" y="121"/>
                    <a:pt x="96" y="122"/>
                  </a:cubicBezTo>
                  <a:cubicBezTo>
                    <a:pt x="97" y="126"/>
                    <a:pt x="97" y="131"/>
                    <a:pt x="96" y="135"/>
                  </a:cubicBezTo>
                  <a:cubicBezTo>
                    <a:pt x="96" y="137"/>
                    <a:pt x="96" y="140"/>
                    <a:pt x="97" y="143"/>
                  </a:cubicBezTo>
                  <a:cubicBezTo>
                    <a:pt x="98" y="145"/>
                    <a:pt x="98" y="147"/>
                    <a:pt x="98" y="149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2" y="106"/>
                    <a:pt x="142" y="106"/>
                    <a:pt x="142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193" y="82"/>
                    <a:pt x="193" y="82"/>
                    <a:pt x="193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13" y="86"/>
                    <a:pt x="213" y="86"/>
                    <a:pt x="213" y="86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20" y="90"/>
                    <a:pt x="220" y="90"/>
                    <a:pt x="220" y="90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4" y="82"/>
                    <a:pt x="224" y="82"/>
                    <a:pt x="224" y="82"/>
                  </a:cubicBezTo>
                  <a:cubicBezTo>
                    <a:pt x="228" y="86"/>
                    <a:pt x="228" y="86"/>
                    <a:pt x="228" y="86"/>
                  </a:cubicBezTo>
                  <a:cubicBezTo>
                    <a:pt x="232" y="90"/>
                    <a:pt x="232" y="90"/>
                    <a:pt x="232" y="90"/>
                  </a:cubicBezTo>
                  <a:cubicBezTo>
                    <a:pt x="248" y="86"/>
                    <a:pt x="248" y="86"/>
                    <a:pt x="248" y="86"/>
                  </a:cubicBezTo>
                  <a:cubicBezTo>
                    <a:pt x="248" y="82"/>
                    <a:pt x="248" y="82"/>
                    <a:pt x="24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36" y="74"/>
                    <a:pt x="236" y="74"/>
                    <a:pt x="236" y="74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59"/>
                    <a:pt x="236" y="59"/>
                    <a:pt x="236" y="59"/>
                  </a:cubicBezTo>
                  <a:cubicBezTo>
                    <a:pt x="232" y="59"/>
                    <a:pt x="232" y="59"/>
                    <a:pt x="232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197" y="43"/>
                    <a:pt x="197" y="43"/>
                    <a:pt x="197" y="43"/>
                  </a:cubicBezTo>
                  <a:cubicBezTo>
                    <a:pt x="193" y="47"/>
                    <a:pt x="193" y="47"/>
                    <a:pt x="193" y="47"/>
                  </a:cubicBezTo>
                  <a:cubicBezTo>
                    <a:pt x="162" y="47"/>
                    <a:pt x="162" y="47"/>
                    <a:pt x="162" y="47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6" y="7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703900" y="2378125"/>
              <a:ext cx="278567" cy="468743"/>
            </a:xfrm>
            <a:custGeom>
              <a:avLst/>
              <a:gdLst>
                <a:gd name="T0" fmla="*/ 39 w 156"/>
                <a:gd name="T1" fmla="*/ 7 h 262"/>
                <a:gd name="T2" fmla="*/ 51 w 156"/>
                <a:gd name="T3" fmla="*/ 19 h 262"/>
                <a:gd name="T4" fmla="*/ 39 w 156"/>
                <a:gd name="T5" fmla="*/ 40 h 262"/>
                <a:gd name="T6" fmla="*/ 29 w 156"/>
                <a:gd name="T7" fmla="*/ 52 h 262"/>
                <a:gd name="T8" fmla="*/ 20 w 156"/>
                <a:gd name="T9" fmla="*/ 69 h 262"/>
                <a:gd name="T10" fmla="*/ 15 w 156"/>
                <a:gd name="T11" fmla="*/ 90 h 262"/>
                <a:gd name="T12" fmla="*/ 0 w 156"/>
                <a:gd name="T13" fmla="*/ 109 h 262"/>
                <a:gd name="T14" fmla="*/ 0 w 156"/>
                <a:gd name="T15" fmla="*/ 109 h 262"/>
                <a:gd name="T16" fmla="*/ 0 w 156"/>
                <a:gd name="T17" fmla="*/ 144 h 262"/>
                <a:gd name="T18" fmla="*/ 15 w 156"/>
                <a:gd name="T19" fmla="*/ 154 h 262"/>
                <a:gd name="T20" fmla="*/ 32 w 156"/>
                <a:gd name="T21" fmla="*/ 165 h 262"/>
                <a:gd name="T22" fmla="*/ 49 w 156"/>
                <a:gd name="T23" fmla="*/ 182 h 262"/>
                <a:gd name="T24" fmla="*/ 46 w 156"/>
                <a:gd name="T25" fmla="*/ 198 h 262"/>
                <a:gd name="T26" fmla="*/ 51 w 156"/>
                <a:gd name="T27" fmla="*/ 215 h 262"/>
                <a:gd name="T28" fmla="*/ 71 w 156"/>
                <a:gd name="T29" fmla="*/ 225 h 262"/>
                <a:gd name="T30" fmla="*/ 78 w 156"/>
                <a:gd name="T31" fmla="*/ 238 h 262"/>
                <a:gd name="T32" fmla="*/ 80 w 156"/>
                <a:gd name="T33" fmla="*/ 246 h 262"/>
                <a:gd name="T34" fmla="*/ 92 w 156"/>
                <a:gd name="T35" fmla="*/ 262 h 262"/>
                <a:gd name="T36" fmla="*/ 92 w 156"/>
                <a:gd name="T37" fmla="*/ 262 h 262"/>
                <a:gd name="T38" fmla="*/ 92 w 156"/>
                <a:gd name="T39" fmla="*/ 262 h 262"/>
                <a:gd name="T40" fmla="*/ 102 w 156"/>
                <a:gd name="T41" fmla="*/ 262 h 262"/>
                <a:gd name="T42" fmla="*/ 106 w 156"/>
                <a:gd name="T43" fmla="*/ 257 h 262"/>
                <a:gd name="T44" fmla="*/ 113 w 156"/>
                <a:gd name="T45" fmla="*/ 252 h 262"/>
                <a:gd name="T46" fmla="*/ 120 w 156"/>
                <a:gd name="T47" fmla="*/ 250 h 262"/>
                <a:gd name="T48" fmla="*/ 121 w 156"/>
                <a:gd name="T49" fmla="*/ 249 h 262"/>
                <a:gd name="T50" fmla="*/ 122 w 156"/>
                <a:gd name="T51" fmla="*/ 249 h 262"/>
                <a:gd name="T52" fmla="*/ 122 w 156"/>
                <a:gd name="T53" fmla="*/ 249 h 262"/>
                <a:gd name="T54" fmla="*/ 123 w 156"/>
                <a:gd name="T55" fmla="*/ 249 h 262"/>
                <a:gd name="T56" fmla="*/ 123 w 156"/>
                <a:gd name="T57" fmla="*/ 247 h 262"/>
                <a:gd name="T58" fmla="*/ 125 w 156"/>
                <a:gd name="T59" fmla="*/ 243 h 262"/>
                <a:gd name="T60" fmla="*/ 126 w 156"/>
                <a:gd name="T61" fmla="*/ 241 h 262"/>
                <a:gd name="T62" fmla="*/ 130 w 156"/>
                <a:gd name="T63" fmla="*/ 235 h 262"/>
                <a:gd name="T64" fmla="*/ 136 w 156"/>
                <a:gd name="T65" fmla="*/ 229 h 262"/>
                <a:gd name="T66" fmla="*/ 140 w 156"/>
                <a:gd name="T67" fmla="*/ 222 h 262"/>
                <a:gd name="T68" fmla="*/ 144 w 156"/>
                <a:gd name="T69" fmla="*/ 218 h 262"/>
                <a:gd name="T70" fmla="*/ 144 w 156"/>
                <a:gd name="T71" fmla="*/ 211 h 262"/>
                <a:gd name="T72" fmla="*/ 151 w 156"/>
                <a:gd name="T73" fmla="*/ 207 h 262"/>
                <a:gd name="T74" fmla="*/ 156 w 156"/>
                <a:gd name="T75" fmla="*/ 200 h 262"/>
                <a:gd name="T76" fmla="*/ 156 w 156"/>
                <a:gd name="T77" fmla="*/ 58 h 262"/>
                <a:gd name="T78" fmla="*/ 156 w 156"/>
                <a:gd name="T79" fmla="*/ 57 h 262"/>
                <a:gd name="T80" fmla="*/ 152 w 156"/>
                <a:gd name="T81" fmla="*/ 47 h 262"/>
                <a:gd name="T82" fmla="*/ 149 w 156"/>
                <a:gd name="T83" fmla="*/ 0 h 262"/>
                <a:gd name="T84" fmla="*/ 33 w 156"/>
                <a:gd name="T85" fmla="*/ 0 h 262"/>
                <a:gd name="T86" fmla="*/ 39 w 156"/>
                <a:gd name="T87" fmla="*/ 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6" h="262">
                  <a:moveTo>
                    <a:pt x="39" y="7"/>
                  </a:moveTo>
                  <a:cubicBezTo>
                    <a:pt x="51" y="19"/>
                    <a:pt x="51" y="19"/>
                    <a:pt x="51" y="1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49" y="182"/>
                    <a:pt x="49" y="182"/>
                    <a:pt x="49" y="182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8" y="238"/>
                    <a:pt x="78" y="238"/>
                    <a:pt x="78" y="238"/>
                  </a:cubicBezTo>
                  <a:cubicBezTo>
                    <a:pt x="80" y="246"/>
                    <a:pt x="80" y="246"/>
                    <a:pt x="80" y="246"/>
                  </a:cubicBezTo>
                  <a:cubicBezTo>
                    <a:pt x="82" y="252"/>
                    <a:pt x="90" y="260"/>
                    <a:pt x="92" y="262"/>
                  </a:cubicBezTo>
                  <a:cubicBezTo>
                    <a:pt x="92" y="262"/>
                    <a:pt x="92" y="262"/>
                    <a:pt x="92" y="262"/>
                  </a:cubicBezTo>
                  <a:cubicBezTo>
                    <a:pt x="92" y="262"/>
                    <a:pt x="92" y="262"/>
                    <a:pt x="92" y="262"/>
                  </a:cubicBezTo>
                  <a:cubicBezTo>
                    <a:pt x="102" y="262"/>
                    <a:pt x="102" y="262"/>
                    <a:pt x="102" y="262"/>
                  </a:cubicBezTo>
                  <a:cubicBezTo>
                    <a:pt x="106" y="257"/>
                    <a:pt x="106" y="257"/>
                    <a:pt x="106" y="257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4" y="252"/>
                    <a:pt x="117" y="251"/>
                    <a:pt x="120" y="250"/>
                  </a:cubicBezTo>
                  <a:cubicBezTo>
                    <a:pt x="120" y="250"/>
                    <a:pt x="120" y="249"/>
                    <a:pt x="121" y="249"/>
                  </a:cubicBezTo>
                  <a:cubicBezTo>
                    <a:pt x="121" y="249"/>
                    <a:pt x="121" y="249"/>
                    <a:pt x="122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3" y="249"/>
                    <a:pt x="123" y="249"/>
                    <a:pt x="123" y="249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25" y="244"/>
                    <a:pt x="125" y="243"/>
                    <a:pt x="125" y="243"/>
                  </a:cubicBezTo>
                  <a:cubicBezTo>
                    <a:pt x="125" y="243"/>
                    <a:pt x="125" y="242"/>
                    <a:pt x="126" y="241"/>
                  </a:cubicBezTo>
                  <a:cubicBezTo>
                    <a:pt x="127" y="240"/>
                    <a:pt x="128" y="238"/>
                    <a:pt x="130" y="235"/>
                  </a:cubicBezTo>
                  <a:cubicBezTo>
                    <a:pt x="133" y="232"/>
                    <a:pt x="135" y="229"/>
                    <a:pt x="136" y="229"/>
                  </a:cubicBezTo>
                  <a:cubicBezTo>
                    <a:pt x="140" y="222"/>
                    <a:pt x="140" y="222"/>
                    <a:pt x="140" y="222"/>
                  </a:cubicBezTo>
                  <a:cubicBezTo>
                    <a:pt x="144" y="218"/>
                    <a:pt x="144" y="218"/>
                    <a:pt x="144" y="218"/>
                  </a:cubicBezTo>
                  <a:cubicBezTo>
                    <a:pt x="144" y="211"/>
                    <a:pt x="144" y="211"/>
                    <a:pt x="144" y="211"/>
                  </a:cubicBezTo>
                  <a:cubicBezTo>
                    <a:pt x="151" y="207"/>
                    <a:pt x="151" y="207"/>
                    <a:pt x="151" y="207"/>
                  </a:cubicBezTo>
                  <a:cubicBezTo>
                    <a:pt x="156" y="200"/>
                    <a:pt x="156" y="200"/>
                    <a:pt x="156" y="200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9" y="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995843" y="2395982"/>
              <a:ext cx="228568" cy="135712"/>
            </a:xfrm>
            <a:custGeom>
              <a:avLst/>
              <a:gdLst>
                <a:gd name="T0" fmla="*/ 64 w 128"/>
                <a:gd name="T1" fmla="*/ 9 h 76"/>
                <a:gd name="T2" fmla="*/ 64 w 128"/>
                <a:gd name="T3" fmla="*/ 1 h 76"/>
                <a:gd name="T4" fmla="*/ 26 w 128"/>
                <a:gd name="T5" fmla="*/ 1 h 76"/>
                <a:gd name="T6" fmla="*/ 25 w 128"/>
                <a:gd name="T7" fmla="*/ 1 h 76"/>
                <a:gd name="T8" fmla="*/ 25 w 128"/>
                <a:gd name="T9" fmla="*/ 1 h 76"/>
                <a:gd name="T10" fmla="*/ 6 w 128"/>
                <a:gd name="T11" fmla="*/ 1 h 76"/>
                <a:gd name="T12" fmla="*/ 5 w 128"/>
                <a:gd name="T13" fmla="*/ 5 h 76"/>
                <a:gd name="T14" fmla="*/ 2 w 128"/>
                <a:gd name="T15" fmla="*/ 28 h 76"/>
                <a:gd name="T16" fmla="*/ 3 w 128"/>
                <a:gd name="T17" fmla="*/ 51 h 76"/>
                <a:gd name="T18" fmla="*/ 52 w 128"/>
                <a:gd name="T19" fmla="*/ 51 h 76"/>
                <a:gd name="T20" fmla="*/ 52 w 128"/>
                <a:gd name="T21" fmla="*/ 51 h 76"/>
                <a:gd name="T22" fmla="*/ 52 w 128"/>
                <a:gd name="T23" fmla="*/ 52 h 76"/>
                <a:gd name="T24" fmla="*/ 68 w 128"/>
                <a:gd name="T25" fmla="*/ 52 h 76"/>
                <a:gd name="T26" fmla="*/ 74 w 128"/>
                <a:gd name="T27" fmla="*/ 59 h 76"/>
                <a:gd name="T28" fmla="*/ 74 w 128"/>
                <a:gd name="T29" fmla="*/ 61 h 76"/>
                <a:gd name="T30" fmla="*/ 76 w 128"/>
                <a:gd name="T31" fmla="*/ 67 h 76"/>
                <a:gd name="T32" fmla="*/ 77 w 128"/>
                <a:gd name="T33" fmla="*/ 68 h 76"/>
                <a:gd name="T34" fmla="*/ 77 w 128"/>
                <a:gd name="T35" fmla="*/ 76 h 76"/>
                <a:gd name="T36" fmla="*/ 81 w 128"/>
                <a:gd name="T37" fmla="*/ 76 h 76"/>
                <a:gd name="T38" fmla="*/ 85 w 128"/>
                <a:gd name="T39" fmla="*/ 72 h 76"/>
                <a:gd name="T40" fmla="*/ 97 w 128"/>
                <a:gd name="T41" fmla="*/ 68 h 76"/>
                <a:gd name="T42" fmla="*/ 101 w 128"/>
                <a:gd name="T43" fmla="*/ 68 h 76"/>
                <a:gd name="T44" fmla="*/ 101 w 128"/>
                <a:gd name="T45" fmla="*/ 72 h 76"/>
                <a:gd name="T46" fmla="*/ 105 w 128"/>
                <a:gd name="T47" fmla="*/ 72 h 76"/>
                <a:gd name="T48" fmla="*/ 112 w 128"/>
                <a:gd name="T49" fmla="*/ 72 h 76"/>
                <a:gd name="T50" fmla="*/ 116 w 128"/>
                <a:gd name="T51" fmla="*/ 72 h 76"/>
                <a:gd name="T52" fmla="*/ 124 w 128"/>
                <a:gd name="T53" fmla="*/ 68 h 76"/>
                <a:gd name="T54" fmla="*/ 128 w 128"/>
                <a:gd name="T55" fmla="*/ 64 h 76"/>
                <a:gd name="T56" fmla="*/ 124 w 128"/>
                <a:gd name="T57" fmla="*/ 53 h 76"/>
                <a:gd name="T58" fmla="*/ 124 w 128"/>
                <a:gd name="T59" fmla="*/ 61 h 76"/>
                <a:gd name="T60" fmla="*/ 124 w 128"/>
                <a:gd name="T61" fmla="*/ 64 h 76"/>
                <a:gd name="T62" fmla="*/ 116 w 128"/>
                <a:gd name="T63" fmla="*/ 64 h 76"/>
                <a:gd name="T64" fmla="*/ 105 w 128"/>
                <a:gd name="T65" fmla="*/ 61 h 76"/>
                <a:gd name="T66" fmla="*/ 101 w 128"/>
                <a:gd name="T67" fmla="*/ 53 h 76"/>
                <a:gd name="T68" fmla="*/ 97 w 128"/>
                <a:gd name="T69" fmla="*/ 49 h 76"/>
                <a:gd name="T70" fmla="*/ 97 w 128"/>
                <a:gd name="T71" fmla="*/ 45 h 76"/>
                <a:gd name="T72" fmla="*/ 93 w 128"/>
                <a:gd name="T73" fmla="*/ 41 h 76"/>
                <a:gd name="T74" fmla="*/ 85 w 128"/>
                <a:gd name="T75" fmla="*/ 37 h 76"/>
                <a:gd name="T76" fmla="*/ 85 w 128"/>
                <a:gd name="T77" fmla="*/ 29 h 76"/>
                <a:gd name="T78" fmla="*/ 89 w 128"/>
                <a:gd name="T79" fmla="*/ 29 h 76"/>
                <a:gd name="T80" fmla="*/ 93 w 128"/>
                <a:gd name="T81" fmla="*/ 22 h 76"/>
                <a:gd name="T82" fmla="*/ 97 w 128"/>
                <a:gd name="T83" fmla="*/ 22 h 76"/>
                <a:gd name="T84" fmla="*/ 89 w 128"/>
                <a:gd name="T85" fmla="*/ 6 h 76"/>
                <a:gd name="T86" fmla="*/ 90 w 128"/>
                <a:gd name="T87" fmla="*/ 2 h 76"/>
                <a:gd name="T88" fmla="*/ 91 w 128"/>
                <a:gd name="T89" fmla="*/ 0 h 76"/>
                <a:gd name="T90" fmla="*/ 80 w 128"/>
                <a:gd name="T91" fmla="*/ 9 h 76"/>
                <a:gd name="T92" fmla="*/ 64 w 128"/>
                <a:gd name="T93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76">
                  <a:moveTo>
                    <a:pt x="64" y="9"/>
                  </a:moveTo>
                  <a:cubicBezTo>
                    <a:pt x="64" y="1"/>
                    <a:pt x="64" y="1"/>
                    <a:pt x="64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25"/>
                    <a:pt x="1" y="28"/>
                    <a:pt x="2" y="28"/>
                  </a:cubicBezTo>
                  <a:cubicBezTo>
                    <a:pt x="3" y="30"/>
                    <a:pt x="3" y="40"/>
                    <a:pt x="3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3"/>
                    <a:pt x="76" y="66"/>
                    <a:pt x="76" y="67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0" y="9"/>
                    <a:pt x="80" y="9"/>
                    <a:pt x="80" y="9"/>
                  </a:cubicBezTo>
                  <a:lnTo>
                    <a:pt x="64" y="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947679" y="1799563"/>
              <a:ext cx="408922" cy="603561"/>
            </a:xfrm>
            <a:custGeom>
              <a:avLst/>
              <a:gdLst>
                <a:gd name="T0" fmla="*/ 9 w 229"/>
                <a:gd name="T1" fmla="*/ 148 h 338"/>
                <a:gd name="T2" fmla="*/ 19 w 229"/>
                <a:gd name="T3" fmla="*/ 163 h 338"/>
                <a:gd name="T4" fmla="*/ 4 w 229"/>
                <a:gd name="T5" fmla="*/ 201 h 338"/>
                <a:gd name="T6" fmla="*/ 4 w 229"/>
                <a:gd name="T7" fmla="*/ 215 h 338"/>
                <a:gd name="T8" fmla="*/ 7 w 229"/>
                <a:gd name="T9" fmla="*/ 248 h 338"/>
                <a:gd name="T10" fmla="*/ 0 w 229"/>
                <a:gd name="T11" fmla="*/ 293 h 338"/>
                <a:gd name="T12" fmla="*/ 2 w 229"/>
                <a:gd name="T13" fmla="*/ 338 h 338"/>
                <a:gd name="T14" fmla="*/ 118 w 229"/>
                <a:gd name="T15" fmla="*/ 338 h 338"/>
                <a:gd name="T16" fmla="*/ 229 w 229"/>
                <a:gd name="T17" fmla="*/ 338 h 338"/>
                <a:gd name="T18" fmla="*/ 222 w 229"/>
                <a:gd name="T19" fmla="*/ 216 h 338"/>
                <a:gd name="T20" fmla="*/ 205 w 229"/>
                <a:gd name="T21" fmla="*/ 221 h 338"/>
                <a:gd name="T22" fmla="*/ 196 w 229"/>
                <a:gd name="T23" fmla="*/ 225 h 338"/>
                <a:gd name="T24" fmla="*/ 194 w 229"/>
                <a:gd name="T25" fmla="*/ 224 h 338"/>
                <a:gd name="T26" fmla="*/ 183 w 229"/>
                <a:gd name="T27" fmla="*/ 224 h 338"/>
                <a:gd name="T28" fmla="*/ 178 w 229"/>
                <a:gd name="T29" fmla="*/ 224 h 338"/>
                <a:gd name="T30" fmla="*/ 162 w 229"/>
                <a:gd name="T31" fmla="*/ 224 h 338"/>
                <a:gd name="T32" fmla="*/ 147 w 229"/>
                <a:gd name="T33" fmla="*/ 212 h 338"/>
                <a:gd name="T34" fmla="*/ 145 w 229"/>
                <a:gd name="T35" fmla="*/ 214 h 338"/>
                <a:gd name="T36" fmla="*/ 145 w 229"/>
                <a:gd name="T37" fmla="*/ 214 h 338"/>
                <a:gd name="T38" fmla="*/ 144 w 229"/>
                <a:gd name="T39" fmla="*/ 206 h 338"/>
                <a:gd name="T40" fmla="*/ 133 w 229"/>
                <a:gd name="T41" fmla="*/ 194 h 338"/>
                <a:gd name="T42" fmla="*/ 128 w 229"/>
                <a:gd name="T43" fmla="*/ 173 h 338"/>
                <a:gd name="T44" fmla="*/ 113 w 229"/>
                <a:gd name="T45" fmla="*/ 166 h 338"/>
                <a:gd name="T46" fmla="*/ 110 w 229"/>
                <a:gd name="T47" fmla="*/ 166 h 338"/>
                <a:gd name="T48" fmla="*/ 100 w 229"/>
                <a:gd name="T49" fmla="*/ 167 h 338"/>
                <a:gd name="T50" fmla="*/ 100 w 229"/>
                <a:gd name="T51" fmla="*/ 153 h 338"/>
                <a:gd name="T52" fmla="*/ 100 w 229"/>
                <a:gd name="T53" fmla="*/ 151 h 338"/>
                <a:gd name="T54" fmla="*/ 99 w 229"/>
                <a:gd name="T55" fmla="*/ 141 h 338"/>
                <a:gd name="T56" fmla="*/ 93 w 229"/>
                <a:gd name="T57" fmla="*/ 107 h 338"/>
                <a:gd name="T58" fmla="*/ 78 w 229"/>
                <a:gd name="T59" fmla="*/ 101 h 338"/>
                <a:gd name="T60" fmla="*/ 78 w 229"/>
                <a:gd name="T61" fmla="*/ 97 h 338"/>
                <a:gd name="T62" fmla="*/ 71 w 229"/>
                <a:gd name="T63" fmla="*/ 87 h 338"/>
                <a:gd name="T64" fmla="*/ 63 w 229"/>
                <a:gd name="T65" fmla="*/ 82 h 338"/>
                <a:gd name="T66" fmla="*/ 53 w 229"/>
                <a:gd name="T67" fmla="*/ 77 h 338"/>
                <a:gd name="T68" fmla="*/ 50 w 229"/>
                <a:gd name="T69" fmla="*/ 63 h 338"/>
                <a:gd name="T70" fmla="*/ 40 w 229"/>
                <a:gd name="T71" fmla="*/ 59 h 338"/>
                <a:gd name="T72" fmla="*/ 2 w 229"/>
                <a:gd name="T73" fmla="*/ 0 h 338"/>
                <a:gd name="T74" fmla="*/ 3 w 229"/>
                <a:gd name="T75" fmla="*/ 14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9" h="338">
                  <a:moveTo>
                    <a:pt x="3" y="148"/>
                  </a:moveTo>
                  <a:cubicBezTo>
                    <a:pt x="6" y="148"/>
                    <a:pt x="9" y="148"/>
                    <a:pt x="9" y="148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4" y="201"/>
                    <a:pt x="4" y="201"/>
                    <a:pt x="4" y="201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7" y="236"/>
                    <a:pt x="7" y="236"/>
                    <a:pt x="7" y="236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2" y="263"/>
                    <a:pt x="2" y="263"/>
                    <a:pt x="2" y="26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2" y="338"/>
                    <a:pt x="2" y="338"/>
                    <a:pt x="2" y="338"/>
                  </a:cubicBezTo>
                  <a:cubicBezTo>
                    <a:pt x="2" y="338"/>
                    <a:pt x="2" y="338"/>
                    <a:pt x="2" y="338"/>
                  </a:cubicBezTo>
                  <a:cubicBezTo>
                    <a:pt x="118" y="338"/>
                    <a:pt x="118" y="338"/>
                    <a:pt x="118" y="338"/>
                  </a:cubicBezTo>
                  <a:cubicBezTo>
                    <a:pt x="229" y="338"/>
                    <a:pt x="229" y="338"/>
                    <a:pt x="229" y="338"/>
                  </a:cubicBezTo>
                  <a:cubicBezTo>
                    <a:pt x="229" y="338"/>
                    <a:pt x="229" y="338"/>
                    <a:pt x="229" y="338"/>
                  </a:cubicBezTo>
                  <a:cubicBezTo>
                    <a:pt x="229" y="216"/>
                    <a:pt x="229" y="216"/>
                    <a:pt x="229" y="216"/>
                  </a:cubicBezTo>
                  <a:cubicBezTo>
                    <a:pt x="222" y="216"/>
                    <a:pt x="222" y="216"/>
                    <a:pt x="222" y="216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05" y="221"/>
                    <a:pt x="205" y="221"/>
                    <a:pt x="205" y="221"/>
                  </a:cubicBezTo>
                  <a:cubicBezTo>
                    <a:pt x="200" y="224"/>
                    <a:pt x="200" y="224"/>
                    <a:pt x="200" y="224"/>
                  </a:cubicBezTo>
                  <a:cubicBezTo>
                    <a:pt x="198" y="225"/>
                    <a:pt x="197" y="225"/>
                    <a:pt x="196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4" y="224"/>
                    <a:pt x="194" y="224"/>
                    <a:pt x="194" y="224"/>
                  </a:cubicBezTo>
                  <a:cubicBezTo>
                    <a:pt x="193" y="224"/>
                    <a:pt x="189" y="224"/>
                    <a:pt x="187" y="224"/>
                  </a:cubicBezTo>
                  <a:cubicBezTo>
                    <a:pt x="185" y="224"/>
                    <a:pt x="183" y="224"/>
                    <a:pt x="183" y="224"/>
                  </a:cubicBezTo>
                  <a:cubicBezTo>
                    <a:pt x="182" y="224"/>
                    <a:pt x="181" y="223"/>
                    <a:pt x="180" y="223"/>
                  </a:cubicBezTo>
                  <a:cubicBezTo>
                    <a:pt x="179" y="223"/>
                    <a:pt x="179" y="223"/>
                    <a:pt x="178" y="224"/>
                  </a:cubicBezTo>
                  <a:cubicBezTo>
                    <a:pt x="177" y="224"/>
                    <a:pt x="176" y="224"/>
                    <a:pt x="174" y="224"/>
                  </a:cubicBezTo>
                  <a:cubicBezTo>
                    <a:pt x="162" y="224"/>
                    <a:pt x="162" y="224"/>
                    <a:pt x="162" y="224"/>
                  </a:cubicBezTo>
                  <a:cubicBezTo>
                    <a:pt x="161" y="224"/>
                    <a:pt x="157" y="222"/>
                    <a:pt x="151" y="216"/>
                  </a:cubicBezTo>
                  <a:cubicBezTo>
                    <a:pt x="150" y="213"/>
                    <a:pt x="149" y="212"/>
                    <a:pt x="147" y="212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144" y="206"/>
                    <a:pt x="144" y="206"/>
                    <a:pt x="144" y="206"/>
                  </a:cubicBezTo>
                  <a:cubicBezTo>
                    <a:pt x="140" y="206"/>
                    <a:pt x="140" y="206"/>
                    <a:pt x="140" y="206"/>
                  </a:cubicBezTo>
                  <a:cubicBezTo>
                    <a:pt x="133" y="194"/>
                    <a:pt x="133" y="194"/>
                    <a:pt x="133" y="194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7" y="172"/>
                    <a:pt x="122" y="168"/>
                    <a:pt x="115" y="167"/>
                  </a:cubicBezTo>
                  <a:cubicBezTo>
                    <a:pt x="114" y="166"/>
                    <a:pt x="113" y="166"/>
                    <a:pt x="113" y="166"/>
                  </a:cubicBezTo>
                  <a:cubicBezTo>
                    <a:pt x="111" y="166"/>
                    <a:pt x="111" y="166"/>
                    <a:pt x="111" y="166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00" y="166"/>
                    <a:pt x="100" y="166"/>
                    <a:pt x="100" y="166"/>
                  </a:cubicBezTo>
                  <a:cubicBezTo>
                    <a:pt x="100" y="163"/>
                    <a:pt x="98" y="156"/>
                    <a:pt x="100" y="153"/>
                  </a:cubicBezTo>
                  <a:cubicBezTo>
                    <a:pt x="100" y="152"/>
                    <a:pt x="100" y="151"/>
                    <a:pt x="100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0" y="151"/>
                    <a:pt x="99" y="150"/>
                    <a:pt x="99" y="148"/>
                  </a:cubicBezTo>
                  <a:cubicBezTo>
                    <a:pt x="98" y="144"/>
                    <a:pt x="98" y="141"/>
                    <a:pt x="99" y="141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6" y="105"/>
                    <a:pt x="80" y="102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49"/>
                    <a:pt x="2" y="149"/>
                    <a:pt x="2" y="149"/>
                  </a:cubicBezTo>
                  <a:lnTo>
                    <a:pt x="3" y="14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019106" y="1799563"/>
              <a:ext cx="825880" cy="401779"/>
            </a:xfrm>
            <a:custGeom>
              <a:avLst/>
              <a:gdLst>
                <a:gd name="T0" fmla="*/ 10 w 462"/>
                <a:gd name="T1" fmla="*/ 63 h 225"/>
                <a:gd name="T2" fmla="*/ 13 w 462"/>
                <a:gd name="T3" fmla="*/ 77 h 225"/>
                <a:gd name="T4" fmla="*/ 23 w 462"/>
                <a:gd name="T5" fmla="*/ 82 h 225"/>
                <a:gd name="T6" fmla="*/ 31 w 462"/>
                <a:gd name="T7" fmla="*/ 87 h 225"/>
                <a:gd name="T8" fmla="*/ 38 w 462"/>
                <a:gd name="T9" fmla="*/ 97 h 225"/>
                <a:gd name="T10" fmla="*/ 38 w 462"/>
                <a:gd name="T11" fmla="*/ 101 h 225"/>
                <a:gd name="T12" fmla="*/ 53 w 462"/>
                <a:gd name="T13" fmla="*/ 107 h 225"/>
                <a:gd name="T14" fmla="*/ 59 w 462"/>
                <a:gd name="T15" fmla="*/ 141 h 225"/>
                <a:gd name="T16" fmla="*/ 60 w 462"/>
                <a:gd name="T17" fmla="*/ 151 h 225"/>
                <a:gd name="T18" fmla="*/ 60 w 462"/>
                <a:gd name="T19" fmla="*/ 153 h 225"/>
                <a:gd name="T20" fmla="*/ 60 w 462"/>
                <a:gd name="T21" fmla="*/ 167 h 225"/>
                <a:gd name="T22" fmla="*/ 70 w 462"/>
                <a:gd name="T23" fmla="*/ 166 h 225"/>
                <a:gd name="T24" fmla="*/ 71 w 462"/>
                <a:gd name="T25" fmla="*/ 166 h 225"/>
                <a:gd name="T26" fmla="*/ 75 w 462"/>
                <a:gd name="T27" fmla="*/ 167 h 225"/>
                <a:gd name="T28" fmla="*/ 88 w 462"/>
                <a:gd name="T29" fmla="*/ 188 h 225"/>
                <a:gd name="T30" fmla="*/ 100 w 462"/>
                <a:gd name="T31" fmla="*/ 206 h 225"/>
                <a:gd name="T32" fmla="*/ 104 w 462"/>
                <a:gd name="T33" fmla="*/ 214 h 225"/>
                <a:gd name="T34" fmla="*/ 105 w 462"/>
                <a:gd name="T35" fmla="*/ 214 h 225"/>
                <a:gd name="T36" fmla="*/ 107 w 462"/>
                <a:gd name="T37" fmla="*/ 212 h 225"/>
                <a:gd name="T38" fmla="*/ 122 w 462"/>
                <a:gd name="T39" fmla="*/ 224 h 225"/>
                <a:gd name="T40" fmla="*/ 138 w 462"/>
                <a:gd name="T41" fmla="*/ 224 h 225"/>
                <a:gd name="T42" fmla="*/ 143 w 462"/>
                <a:gd name="T43" fmla="*/ 224 h 225"/>
                <a:gd name="T44" fmla="*/ 154 w 462"/>
                <a:gd name="T45" fmla="*/ 224 h 225"/>
                <a:gd name="T46" fmla="*/ 156 w 462"/>
                <a:gd name="T47" fmla="*/ 225 h 225"/>
                <a:gd name="T48" fmla="*/ 165 w 462"/>
                <a:gd name="T49" fmla="*/ 221 h 225"/>
                <a:gd name="T50" fmla="*/ 182 w 462"/>
                <a:gd name="T51" fmla="*/ 216 h 225"/>
                <a:gd name="T52" fmla="*/ 189 w 462"/>
                <a:gd name="T53" fmla="*/ 215 h 225"/>
                <a:gd name="T54" fmla="*/ 461 w 462"/>
                <a:gd name="T55" fmla="*/ 204 h 225"/>
                <a:gd name="T56" fmla="*/ 462 w 462"/>
                <a:gd name="T57" fmla="*/ 203 h 225"/>
                <a:gd name="T58" fmla="*/ 461 w 462"/>
                <a:gd name="T59" fmla="*/ 154 h 225"/>
                <a:gd name="T60" fmla="*/ 461 w 462"/>
                <a:gd name="T61" fmla="*/ 0 h 225"/>
                <a:gd name="T62" fmla="*/ 0 w 462"/>
                <a:gd name="T63" fmla="*/ 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2" h="225">
                  <a:moveTo>
                    <a:pt x="10" y="59"/>
                  </a:moveTo>
                  <a:cubicBezTo>
                    <a:pt x="10" y="63"/>
                    <a:pt x="10" y="63"/>
                    <a:pt x="10" y="63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40" y="102"/>
                    <a:pt x="46" y="105"/>
                    <a:pt x="49" y="106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1"/>
                    <a:pt x="58" y="144"/>
                    <a:pt x="59" y="148"/>
                  </a:cubicBezTo>
                  <a:cubicBezTo>
                    <a:pt x="59" y="150"/>
                    <a:pt x="60" y="151"/>
                    <a:pt x="60" y="151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0" y="151"/>
                    <a:pt x="60" y="152"/>
                    <a:pt x="60" y="153"/>
                  </a:cubicBezTo>
                  <a:cubicBezTo>
                    <a:pt x="58" y="156"/>
                    <a:pt x="60" y="163"/>
                    <a:pt x="60" y="166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70" y="167"/>
                    <a:pt x="70" y="167"/>
                    <a:pt x="70" y="167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6"/>
                    <a:pt x="72" y="166"/>
                    <a:pt x="73" y="166"/>
                  </a:cubicBezTo>
                  <a:cubicBezTo>
                    <a:pt x="73" y="166"/>
                    <a:pt x="74" y="166"/>
                    <a:pt x="75" y="167"/>
                  </a:cubicBezTo>
                  <a:cubicBezTo>
                    <a:pt x="82" y="168"/>
                    <a:pt x="87" y="172"/>
                    <a:pt x="88" y="173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100" y="206"/>
                    <a:pt x="100" y="206"/>
                    <a:pt x="100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4" y="214"/>
                    <a:pt x="104" y="214"/>
                    <a:pt x="104" y="214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106" y="213"/>
                    <a:pt x="106" y="213"/>
                    <a:pt x="106" y="213"/>
                  </a:cubicBezTo>
                  <a:cubicBezTo>
                    <a:pt x="107" y="212"/>
                    <a:pt x="107" y="212"/>
                    <a:pt x="107" y="212"/>
                  </a:cubicBezTo>
                  <a:cubicBezTo>
                    <a:pt x="109" y="212"/>
                    <a:pt x="110" y="213"/>
                    <a:pt x="111" y="216"/>
                  </a:cubicBezTo>
                  <a:cubicBezTo>
                    <a:pt x="117" y="222"/>
                    <a:pt x="121" y="224"/>
                    <a:pt x="122" y="224"/>
                  </a:cubicBezTo>
                  <a:cubicBezTo>
                    <a:pt x="134" y="224"/>
                    <a:pt x="134" y="224"/>
                    <a:pt x="134" y="224"/>
                  </a:cubicBezTo>
                  <a:cubicBezTo>
                    <a:pt x="136" y="224"/>
                    <a:pt x="137" y="224"/>
                    <a:pt x="138" y="224"/>
                  </a:cubicBezTo>
                  <a:cubicBezTo>
                    <a:pt x="139" y="223"/>
                    <a:pt x="139" y="223"/>
                    <a:pt x="140" y="223"/>
                  </a:cubicBezTo>
                  <a:cubicBezTo>
                    <a:pt x="141" y="223"/>
                    <a:pt x="142" y="224"/>
                    <a:pt x="143" y="224"/>
                  </a:cubicBezTo>
                  <a:cubicBezTo>
                    <a:pt x="143" y="224"/>
                    <a:pt x="145" y="224"/>
                    <a:pt x="147" y="224"/>
                  </a:cubicBezTo>
                  <a:cubicBezTo>
                    <a:pt x="149" y="224"/>
                    <a:pt x="153" y="224"/>
                    <a:pt x="154" y="224"/>
                  </a:cubicBezTo>
                  <a:cubicBezTo>
                    <a:pt x="155" y="225"/>
                    <a:pt x="155" y="225"/>
                    <a:pt x="155" y="225"/>
                  </a:cubicBezTo>
                  <a:cubicBezTo>
                    <a:pt x="156" y="225"/>
                    <a:pt x="156" y="225"/>
                    <a:pt x="156" y="225"/>
                  </a:cubicBezTo>
                  <a:cubicBezTo>
                    <a:pt x="157" y="225"/>
                    <a:pt x="158" y="225"/>
                    <a:pt x="160" y="224"/>
                  </a:cubicBezTo>
                  <a:cubicBezTo>
                    <a:pt x="165" y="221"/>
                    <a:pt x="165" y="221"/>
                    <a:pt x="165" y="221"/>
                  </a:cubicBezTo>
                  <a:cubicBezTo>
                    <a:pt x="176" y="217"/>
                    <a:pt x="176" y="217"/>
                    <a:pt x="176" y="217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6"/>
                    <a:pt x="189" y="216"/>
                    <a:pt x="189" y="216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89" y="204"/>
                    <a:pt x="189" y="204"/>
                    <a:pt x="189" y="204"/>
                  </a:cubicBezTo>
                  <a:cubicBezTo>
                    <a:pt x="461" y="204"/>
                    <a:pt x="461" y="204"/>
                    <a:pt x="461" y="204"/>
                  </a:cubicBezTo>
                  <a:cubicBezTo>
                    <a:pt x="462" y="204"/>
                    <a:pt x="462" y="204"/>
                    <a:pt x="462" y="204"/>
                  </a:cubicBezTo>
                  <a:cubicBezTo>
                    <a:pt x="462" y="203"/>
                    <a:pt x="462" y="203"/>
                    <a:pt x="462" y="203"/>
                  </a:cubicBezTo>
                  <a:cubicBezTo>
                    <a:pt x="462" y="154"/>
                    <a:pt x="462" y="154"/>
                    <a:pt x="462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154"/>
                    <a:pt x="461" y="154"/>
                    <a:pt x="461" y="154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0" y="5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17330" y="1799563"/>
              <a:ext cx="533920" cy="291067"/>
            </a:xfrm>
            <a:custGeom>
              <a:avLst/>
              <a:gdLst>
                <a:gd name="T0" fmla="*/ 79 w 299"/>
                <a:gd name="T1" fmla="*/ 152 h 163"/>
                <a:gd name="T2" fmla="*/ 79 w 299"/>
                <a:gd name="T3" fmla="*/ 163 h 163"/>
                <a:gd name="T4" fmla="*/ 205 w 299"/>
                <a:gd name="T5" fmla="*/ 163 h 163"/>
                <a:gd name="T6" fmla="*/ 222 w 299"/>
                <a:gd name="T7" fmla="*/ 148 h 163"/>
                <a:gd name="T8" fmla="*/ 261 w 299"/>
                <a:gd name="T9" fmla="*/ 148 h 163"/>
                <a:gd name="T10" fmla="*/ 272 w 299"/>
                <a:gd name="T11" fmla="*/ 148 h 163"/>
                <a:gd name="T12" fmla="*/ 282 w 299"/>
                <a:gd name="T13" fmla="*/ 148 h 163"/>
                <a:gd name="T14" fmla="*/ 293 w 299"/>
                <a:gd name="T15" fmla="*/ 149 h 163"/>
                <a:gd name="T16" fmla="*/ 298 w 299"/>
                <a:gd name="T17" fmla="*/ 149 h 163"/>
                <a:gd name="T18" fmla="*/ 299 w 299"/>
                <a:gd name="T19" fmla="*/ 149 h 163"/>
                <a:gd name="T20" fmla="*/ 299 w 299"/>
                <a:gd name="T21" fmla="*/ 149 h 163"/>
                <a:gd name="T22" fmla="*/ 299 w 299"/>
                <a:gd name="T23" fmla="*/ 149 h 163"/>
                <a:gd name="T24" fmla="*/ 299 w 299"/>
                <a:gd name="T25" fmla="*/ 0 h 163"/>
                <a:gd name="T26" fmla="*/ 74 w 299"/>
                <a:gd name="T27" fmla="*/ 0 h 163"/>
                <a:gd name="T28" fmla="*/ 78 w 299"/>
                <a:gd name="T29" fmla="*/ 4 h 163"/>
                <a:gd name="T30" fmla="*/ 82 w 299"/>
                <a:gd name="T31" fmla="*/ 12 h 163"/>
                <a:gd name="T32" fmla="*/ 86 w 299"/>
                <a:gd name="T33" fmla="*/ 12 h 163"/>
                <a:gd name="T34" fmla="*/ 94 w 299"/>
                <a:gd name="T35" fmla="*/ 12 h 163"/>
                <a:gd name="T36" fmla="*/ 94 w 299"/>
                <a:gd name="T37" fmla="*/ 16 h 163"/>
                <a:gd name="T38" fmla="*/ 90 w 299"/>
                <a:gd name="T39" fmla="*/ 16 h 163"/>
                <a:gd name="T40" fmla="*/ 90 w 299"/>
                <a:gd name="T41" fmla="*/ 24 h 163"/>
                <a:gd name="T42" fmla="*/ 86 w 299"/>
                <a:gd name="T43" fmla="*/ 28 h 163"/>
                <a:gd name="T44" fmla="*/ 82 w 299"/>
                <a:gd name="T45" fmla="*/ 28 h 163"/>
                <a:gd name="T46" fmla="*/ 86 w 299"/>
                <a:gd name="T47" fmla="*/ 32 h 163"/>
                <a:gd name="T48" fmla="*/ 90 w 299"/>
                <a:gd name="T49" fmla="*/ 35 h 163"/>
                <a:gd name="T50" fmla="*/ 94 w 299"/>
                <a:gd name="T51" fmla="*/ 47 h 163"/>
                <a:gd name="T52" fmla="*/ 94 w 299"/>
                <a:gd name="T53" fmla="*/ 71 h 163"/>
                <a:gd name="T54" fmla="*/ 90 w 299"/>
                <a:gd name="T55" fmla="*/ 63 h 163"/>
                <a:gd name="T56" fmla="*/ 86 w 299"/>
                <a:gd name="T57" fmla="*/ 67 h 163"/>
                <a:gd name="T58" fmla="*/ 78 w 299"/>
                <a:gd name="T59" fmla="*/ 75 h 163"/>
                <a:gd name="T60" fmla="*/ 70 w 299"/>
                <a:gd name="T61" fmla="*/ 82 h 163"/>
                <a:gd name="T62" fmla="*/ 70 w 299"/>
                <a:gd name="T63" fmla="*/ 86 h 163"/>
                <a:gd name="T64" fmla="*/ 70 w 299"/>
                <a:gd name="T65" fmla="*/ 90 h 163"/>
                <a:gd name="T66" fmla="*/ 66 w 299"/>
                <a:gd name="T67" fmla="*/ 90 h 163"/>
                <a:gd name="T68" fmla="*/ 66 w 299"/>
                <a:gd name="T69" fmla="*/ 82 h 163"/>
                <a:gd name="T70" fmla="*/ 74 w 299"/>
                <a:gd name="T71" fmla="*/ 67 h 163"/>
                <a:gd name="T72" fmla="*/ 78 w 299"/>
                <a:gd name="T73" fmla="*/ 63 h 163"/>
                <a:gd name="T74" fmla="*/ 82 w 299"/>
                <a:gd name="T75" fmla="*/ 55 h 163"/>
                <a:gd name="T76" fmla="*/ 78 w 299"/>
                <a:gd name="T77" fmla="*/ 51 h 163"/>
                <a:gd name="T78" fmla="*/ 70 w 299"/>
                <a:gd name="T79" fmla="*/ 51 h 163"/>
                <a:gd name="T80" fmla="*/ 58 w 299"/>
                <a:gd name="T81" fmla="*/ 47 h 163"/>
                <a:gd name="T82" fmla="*/ 35 w 299"/>
                <a:gd name="T83" fmla="*/ 43 h 163"/>
                <a:gd name="T84" fmla="*/ 8 w 299"/>
                <a:gd name="T85" fmla="*/ 32 h 163"/>
                <a:gd name="T86" fmla="*/ 4 w 299"/>
                <a:gd name="T87" fmla="*/ 35 h 163"/>
                <a:gd name="T88" fmla="*/ 0 w 299"/>
                <a:gd name="T89" fmla="*/ 43 h 163"/>
                <a:gd name="T90" fmla="*/ 0 w 299"/>
                <a:gd name="T91" fmla="*/ 51 h 163"/>
                <a:gd name="T92" fmla="*/ 8 w 299"/>
                <a:gd name="T93" fmla="*/ 59 h 163"/>
                <a:gd name="T94" fmla="*/ 12 w 299"/>
                <a:gd name="T95" fmla="*/ 67 h 163"/>
                <a:gd name="T96" fmla="*/ 23 w 299"/>
                <a:gd name="T97" fmla="*/ 114 h 163"/>
                <a:gd name="T98" fmla="*/ 27 w 299"/>
                <a:gd name="T99" fmla="*/ 110 h 163"/>
                <a:gd name="T100" fmla="*/ 31 w 299"/>
                <a:gd name="T101" fmla="*/ 114 h 163"/>
                <a:gd name="T102" fmla="*/ 31 w 299"/>
                <a:gd name="T103" fmla="*/ 117 h 163"/>
                <a:gd name="T104" fmla="*/ 27 w 299"/>
                <a:gd name="T105" fmla="*/ 121 h 163"/>
                <a:gd name="T106" fmla="*/ 27 w 299"/>
                <a:gd name="T107" fmla="*/ 125 h 163"/>
                <a:gd name="T108" fmla="*/ 27 w 299"/>
                <a:gd name="T109" fmla="*/ 129 h 163"/>
                <a:gd name="T110" fmla="*/ 31 w 299"/>
                <a:gd name="T111" fmla="*/ 129 h 163"/>
                <a:gd name="T112" fmla="*/ 35 w 299"/>
                <a:gd name="T113" fmla="*/ 129 h 163"/>
                <a:gd name="T114" fmla="*/ 35 w 299"/>
                <a:gd name="T115" fmla="*/ 133 h 163"/>
                <a:gd name="T116" fmla="*/ 68 w 299"/>
                <a:gd name="T117" fmla="*/ 133 h 163"/>
                <a:gd name="T118" fmla="*/ 79 w 299"/>
                <a:gd name="T119" fmla="*/ 15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9" h="163">
                  <a:moveTo>
                    <a:pt x="79" y="152"/>
                  </a:moveTo>
                  <a:cubicBezTo>
                    <a:pt x="79" y="163"/>
                    <a:pt x="79" y="163"/>
                    <a:pt x="79" y="163"/>
                  </a:cubicBezTo>
                  <a:cubicBezTo>
                    <a:pt x="205" y="163"/>
                    <a:pt x="205" y="163"/>
                    <a:pt x="205" y="163"/>
                  </a:cubicBezTo>
                  <a:cubicBezTo>
                    <a:pt x="222" y="148"/>
                    <a:pt x="222" y="148"/>
                    <a:pt x="222" y="148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61" y="148"/>
                    <a:pt x="266" y="148"/>
                    <a:pt x="272" y="148"/>
                  </a:cubicBezTo>
                  <a:cubicBezTo>
                    <a:pt x="276" y="148"/>
                    <a:pt x="279" y="148"/>
                    <a:pt x="282" y="148"/>
                  </a:cubicBezTo>
                  <a:cubicBezTo>
                    <a:pt x="285" y="148"/>
                    <a:pt x="289" y="149"/>
                    <a:pt x="293" y="149"/>
                  </a:cubicBezTo>
                  <a:cubicBezTo>
                    <a:pt x="295" y="149"/>
                    <a:pt x="297" y="149"/>
                    <a:pt x="298" y="149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7" y="121"/>
                    <a:pt x="27" y="121"/>
                    <a:pt x="27" y="121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9"/>
                    <a:pt x="27" y="129"/>
                    <a:pt x="27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68" y="133"/>
                    <a:pt x="68" y="133"/>
                    <a:pt x="68" y="133"/>
                  </a:cubicBezTo>
                  <a:lnTo>
                    <a:pt x="79" y="15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843200" y="1799563"/>
              <a:ext cx="512492" cy="274995"/>
            </a:xfrm>
            <a:custGeom>
              <a:avLst/>
              <a:gdLst>
                <a:gd name="T0" fmla="*/ 0 w 574"/>
                <a:gd name="T1" fmla="*/ 308 h 308"/>
                <a:gd name="T2" fmla="*/ 2 w 574"/>
                <a:gd name="T3" fmla="*/ 308 h 308"/>
                <a:gd name="T4" fmla="*/ 574 w 574"/>
                <a:gd name="T5" fmla="*/ 308 h 308"/>
                <a:gd name="T6" fmla="*/ 574 w 574"/>
                <a:gd name="T7" fmla="*/ 306 h 308"/>
                <a:gd name="T8" fmla="*/ 574 w 574"/>
                <a:gd name="T9" fmla="*/ 306 h 308"/>
                <a:gd name="T10" fmla="*/ 570 w 574"/>
                <a:gd name="T11" fmla="*/ 270 h 308"/>
                <a:gd name="T12" fmla="*/ 570 w 574"/>
                <a:gd name="T13" fmla="*/ 246 h 308"/>
                <a:gd name="T14" fmla="*/ 546 w 574"/>
                <a:gd name="T15" fmla="*/ 204 h 308"/>
                <a:gd name="T16" fmla="*/ 546 w 574"/>
                <a:gd name="T17" fmla="*/ 138 h 308"/>
                <a:gd name="T18" fmla="*/ 526 w 574"/>
                <a:gd name="T19" fmla="*/ 100 h 308"/>
                <a:gd name="T20" fmla="*/ 526 w 574"/>
                <a:gd name="T21" fmla="*/ 0 h 308"/>
                <a:gd name="T22" fmla="*/ 0 w 574"/>
                <a:gd name="T23" fmla="*/ 0 h 308"/>
                <a:gd name="T24" fmla="*/ 0 w 574"/>
                <a:gd name="T25" fmla="*/ 308 h 308"/>
                <a:gd name="T26" fmla="*/ 0 w 574"/>
                <a:gd name="T27" fmla="*/ 308 h 308"/>
                <a:gd name="T28" fmla="*/ 0 w 574"/>
                <a:gd name="T29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308">
                  <a:moveTo>
                    <a:pt x="0" y="308"/>
                  </a:moveTo>
                  <a:lnTo>
                    <a:pt x="2" y="308"/>
                  </a:lnTo>
                  <a:lnTo>
                    <a:pt x="574" y="308"/>
                  </a:lnTo>
                  <a:lnTo>
                    <a:pt x="574" y="306"/>
                  </a:lnTo>
                  <a:lnTo>
                    <a:pt x="574" y="306"/>
                  </a:lnTo>
                  <a:lnTo>
                    <a:pt x="570" y="270"/>
                  </a:lnTo>
                  <a:lnTo>
                    <a:pt x="570" y="246"/>
                  </a:lnTo>
                  <a:lnTo>
                    <a:pt x="546" y="204"/>
                  </a:lnTo>
                  <a:lnTo>
                    <a:pt x="546" y="138"/>
                  </a:lnTo>
                  <a:lnTo>
                    <a:pt x="526" y="100"/>
                  </a:lnTo>
                  <a:lnTo>
                    <a:pt x="526" y="0"/>
                  </a:lnTo>
                  <a:lnTo>
                    <a:pt x="0" y="0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2619973" y="2008488"/>
              <a:ext cx="405350" cy="369637"/>
            </a:xfrm>
            <a:custGeom>
              <a:avLst/>
              <a:gdLst>
                <a:gd name="T0" fmla="*/ 18 w 227"/>
                <a:gd name="T1" fmla="*/ 20 h 207"/>
                <a:gd name="T2" fmla="*/ 0 w 227"/>
                <a:gd name="T3" fmla="*/ 49 h 207"/>
                <a:gd name="T4" fmla="*/ 2 w 227"/>
                <a:gd name="T5" fmla="*/ 70 h 207"/>
                <a:gd name="T6" fmla="*/ 4 w 227"/>
                <a:gd name="T7" fmla="*/ 93 h 207"/>
                <a:gd name="T8" fmla="*/ 43 w 227"/>
                <a:gd name="T9" fmla="*/ 129 h 207"/>
                <a:gd name="T10" fmla="*/ 56 w 227"/>
                <a:gd name="T11" fmla="*/ 145 h 207"/>
                <a:gd name="T12" fmla="*/ 56 w 227"/>
                <a:gd name="T13" fmla="*/ 146 h 207"/>
                <a:gd name="T14" fmla="*/ 55 w 227"/>
                <a:gd name="T15" fmla="*/ 156 h 207"/>
                <a:gd name="T16" fmla="*/ 55 w 227"/>
                <a:gd name="T17" fmla="*/ 158 h 207"/>
                <a:gd name="T18" fmla="*/ 57 w 227"/>
                <a:gd name="T19" fmla="*/ 172 h 207"/>
                <a:gd name="T20" fmla="*/ 76 w 227"/>
                <a:gd name="T21" fmla="*/ 202 h 207"/>
                <a:gd name="T22" fmla="*/ 80 w 227"/>
                <a:gd name="T23" fmla="*/ 207 h 207"/>
                <a:gd name="T24" fmla="*/ 195 w 227"/>
                <a:gd name="T25" fmla="*/ 203 h 207"/>
                <a:gd name="T26" fmla="*/ 227 w 227"/>
                <a:gd name="T27" fmla="*/ 94 h 207"/>
                <a:gd name="T28" fmla="*/ 215 w 227"/>
                <a:gd name="T29" fmla="*/ 118 h 207"/>
                <a:gd name="T30" fmla="*/ 192 w 227"/>
                <a:gd name="T31" fmla="*/ 133 h 207"/>
                <a:gd name="T32" fmla="*/ 198 w 227"/>
                <a:gd name="T33" fmla="*/ 119 h 207"/>
                <a:gd name="T34" fmla="*/ 197 w 227"/>
                <a:gd name="T35" fmla="*/ 112 h 207"/>
                <a:gd name="T36" fmla="*/ 196 w 227"/>
                <a:gd name="T37" fmla="*/ 91 h 207"/>
                <a:gd name="T38" fmla="*/ 197 w 227"/>
                <a:gd name="T39" fmla="*/ 89 h 207"/>
                <a:gd name="T40" fmla="*/ 193 w 227"/>
                <a:gd name="T41" fmla="*/ 82 h 207"/>
                <a:gd name="T42" fmla="*/ 180 w 227"/>
                <a:gd name="T43" fmla="*/ 68 h 207"/>
                <a:gd name="T44" fmla="*/ 179 w 227"/>
                <a:gd name="T45" fmla="*/ 61 h 207"/>
                <a:gd name="T46" fmla="*/ 148 w 227"/>
                <a:gd name="T47" fmla="*/ 50 h 207"/>
                <a:gd name="T48" fmla="*/ 141 w 227"/>
                <a:gd name="T49" fmla="*/ 45 h 207"/>
                <a:gd name="T50" fmla="*/ 140 w 227"/>
                <a:gd name="T51" fmla="*/ 45 h 207"/>
                <a:gd name="T52" fmla="*/ 140 w 227"/>
                <a:gd name="T53" fmla="*/ 45 h 207"/>
                <a:gd name="T54" fmla="*/ 138 w 227"/>
                <a:gd name="T55" fmla="*/ 44 h 207"/>
                <a:gd name="T56" fmla="*/ 123 w 227"/>
                <a:gd name="T57" fmla="*/ 44 h 207"/>
                <a:gd name="T58" fmla="*/ 109 w 227"/>
                <a:gd name="T59" fmla="*/ 39 h 207"/>
                <a:gd name="T60" fmla="*/ 100 w 227"/>
                <a:gd name="T61" fmla="*/ 29 h 207"/>
                <a:gd name="T62" fmla="*/ 82 w 227"/>
                <a:gd name="T63" fmla="*/ 20 h 207"/>
                <a:gd name="T64" fmla="*/ 78 w 227"/>
                <a:gd name="T65" fmla="*/ 20 h 207"/>
                <a:gd name="T66" fmla="*/ 82 w 227"/>
                <a:gd name="T67" fmla="*/ 4 h 207"/>
                <a:gd name="T68" fmla="*/ 51 w 227"/>
                <a:gd name="T69" fmla="*/ 20 h 207"/>
                <a:gd name="T70" fmla="*/ 35 w 227"/>
                <a:gd name="T71" fmla="*/ 20 h 207"/>
                <a:gd name="T72" fmla="*/ 24 w 227"/>
                <a:gd name="T73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07">
                  <a:moveTo>
                    <a:pt x="21" y="15"/>
                  </a:moveTo>
                  <a:cubicBezTo>
                    <a:pt x="20" y="16"/>
                    <a:pt x="18" y="18"/>
                    <a:pt x="18" y="20"/>
                  </a:cubicBezTo>
                  <a:cubicBezTo>
                    <a:pt x="16" y="29"/>
                    <a:pt x="10" y="30"/>
                    <a:pt x="9" y="3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4" y="78"/>
                    <a:pt x="1" y="81"/>
                    <a:pt x="0" y="82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6" y="132"/>
                    <a:pt x="55" y="143"/>
                  </a:cubicBezTo>
                  <a:cubicBezTo>
                    <a:pt x="56" y="144"/>
                    <a:pt x="56" y="144"/>
                    <a:pt x="56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56" y="146"/>
                    <a:pt x="56" y="146"/>
                    <a:pt x="56" y="146"/>
                  </a:cubicBezTo>
                  <a:cubicBezTo>
                    <a:pt x="56" y="146"/>
                    <a:pt x="55" y="147"/>
                    <a:pt x="55" y="150"/>
                  </a:cubicBezTo>
                  <a:cubicBezTo>
                    <a:pt x="55" y="152"/>
                    <a:pt x="55" y="154"/>
                    <a:pt x="55" y="156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6" y="164"/>
                    <a:pt x="57" y="170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80" y="207"/>
                    <a:pt x="80" y="207"/>
                    <a:pt x="80" y="207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5" y="203"/>
                    <a:pt x="195" y="203"/>
                    <a:pt x="195" y="2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7" y="94"/>
                    <a:pt x="227" y="94"/>
                    <a:pt x="227" y="94"/>
                  </a:cubicBezTo>
                  <a:cubicBezTo>
                    <a:pt x="215" y="106"/>
                    <a:pt x="215" y="106"/>
                    <a:pt x="215" y="106"/>
                  </a:cubicBezTo>
                  <a:cubicBezTo>
                    <a:pt x="215" y="118"/>
                    <a:pt x="215" y="118"/>
                    <a:pt x="215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92" y="129"/>
                    <a:pt x="192" y="129"/>
                    <a:pt x="192" y="129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8" y="118"/>
                    <a:pt x="198" y="118"/>
                    <a:pt x="198" y="118"/>
                  </a:cubicBezTo>
                  <a:cubicBezTo>
                    <a:pt x="198" y="116"/>
                    <a:pt x="198" y="114"/>
                    <a:pt x="197" y="112"/>
                  </a:cubicBezTo>
                  <a:cubicBezTo>
                    <a:pt x="196" y="109"/>
                    <a:pt x="196" y="106"/>
                    <a:pt x="196" y="104"/>
                  </a:cubicBezTo>
                  <a:cubicBezTo>
                    <a:pt x="197" y="100"/>
                    <a:pt x="197" y="95"/>
                    <a:pt x="196" y="91"/>
                  </a:cubicBezTo>
                  <a:cubicBezTo>
                    <a:pt x="196" y="90"/>
                    <a:pt x="196" y="90"/>
                    <a:pt x="196" y="90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3" y="83"/>
                    <a:pt x="193" y="83"/>
                    <a:pt x="193" y="82"/>
                  </a:cubicBezTo>
                  <a:cubicBezTo>
                    <a:pt x="192" y="82"/>
                    <a:pt x="192" y="81"/>
                    <a:pt x="191" y="80"/>
                  </a:cubicBezTo>
                  <a:cubicBezTo>
                    <a:pt x="187" y="76"/>
                    <a:pt x="181" y="69"/>
                    <a:pt x="180" y="68"/>
                  </a:cubicBezTo>
                  <a:cubicBezTo>
                    <a:pt x="180" y="67"/>
                    <a:pt x="183" y="64"/>
                    <a:pt x="183" y="63"/>
                  </a:cubicBezTo>
                  <a:cubicBezTo>
                    <a:pt x="182" y="62"/>
                    <a:pt x="181" y="61"/>
                    <a:pt x="179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9" y="49"/>
                    <a:pt x="148" y="47"/>
                    <a:pt x="144" y="46"/>
                  </a:cubicBezTo>
                  <a:cubicBezTo>
                    <a:pt x="142" y="45"/>
                    <a:pt x="141" y="45"/>
                    <a:pt x="141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39" y="44"/>
                    <a:pt x="139" y="44"/>
                    <a:pt x="138" y="44"/>
                  </a:cubicBezTo>
                  <a:cubicBezTo>
                    <a:pt x="137" y="43"/>
                    <a:pt x="135" y="43"/>
                    <a:pt x="132" y="43"/>
                  </a:cubicBezTo>
                  <a:cubicBezTo>
                    <a:pt x="127" y="43"/>
                    <a:pt x="123" y="44"/>
                    <a:pt x="123" y="44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16"/>
                    <a:pt x="27" y="15"/>
                    <a:pt x="24" y="15"/>
                  </a:cubicBezTo>
                  <a:cubicBezTo>
                    <a:pt x="23" y="15"/>
                    <a:pt x="22" y="15"/>
                    <a:pt x="21" y="1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2312835" y="1750456"/>
              <a:ext cx="530348" cy="540170"/>
            </a:xfrm>
            <a:custGeom>
              <a:avLst/>
              <a:gdLst>
                <a:gd name="T0" fmla="*/ 10 w 297"/>
                <a:gd name="T1" fmla="*/ 129 h 302"/>
                <a:gd name="T2" fmla="*/ 22 w 297"/>
                <a:gd name="T3" fmla="*/ 162 h 302"/>
                <a:gd name="T4" fmla="*/ 24 w 297"/>
                <a:gd name="T5" fmla="*/ 180 h 302"/>
                <a:gd name="T6" fmla="*/ 24 w 297"/>
                <a:gd name="T7" fmla="*/ 219 h 302"/>
                <a:gd name="T8" fmla="*/ 36 w 297"/>
                <a:gd name="T9" fmla="*/ 301 h 302"/>
                <a:gd name="T10" fmla="*/ 37 w 297"/>
                <a:gd name="T11" fmla="*/ 302 h 302"/>
                <a:gd name="T12" fmla="*/ 228 w 297"/>
                <a:gd name="T13" fmla="*/ 302 h 302"/>
                <a:gd name="T14" fmla="*/ 227 w 297"/>
                <a:gd name="T15" fmla="*/ 294 h 302"/>
                <a:gd name="T16" fmla="*/ 229 w 297"/>
                <a:gd name="T17" fmla="*/ 289 h 302"/>
                <a:gd name="T18" fmla="*/ 227 w 297"/>
                <a:gd name="T19" fmla="*/ 287 h 302"/>
                <a:gd name="T20" fmla="*/ 193 w 297"/>
                <a:gd name="T21" fmla="*/ 249 h 302"/>
                <a:gd name="T22" fmla="*/ 172 w 297"/>
                <a:gd name="T23" fmla="*/ 226 h 302"/>
                <a:gd name="T24" fmla="*/ 172 w 297"/>
                <a:gd name="T25" fmla="*/ 205 h 302"/>
                <a:gd name="T26" fmla="*/ 181 w 297"/>
                <a:gd name="T27" fmla="*/ 174 h 302"/>
                <a:gd name="T28" fmla="*/ 193 w 297"/>
                <a:gd name="T29" fmla="*/ 159 h 302"/>
                <a:gd name="T30" fmla="*/ 204 w 297"/>
                <a:gd name="T31" fmla="*/ 160 h 302"/>
                <a:gd name="T32" fmla="*/ 266 w 297"/>
                <a:gd name="T33" fmla="*/ 105 h 302"/>
                <a:gd name="T34" fmla="*/ 285 w 297"/>
                <a:gd name="T35" fmla="*/ 94 h 302"/>
                <a:gd name="T36" fmla="*/ 293 w 297"/>
                <a:gd name="T37" fmla="*/ 86 h 302"/>
                <a:gd name="T38" fmla="*/ 266 w 297"/>
                <a:gd name="T39" fmla="*/ 78 h 302"/>
                <a:gd name="T40" fmla="*/ 246 w 297"/>
                <a:gd name="T41" fmla="*/ 78 h 302"/>
                <a:gd name="T42" fmla="*/ 231 w 297"/>
                <a:gd name="T43" fmla="*/ 82 h 302"/>
                <a:gd name="T44" fmla="*/ 219 w 297"/>
                <a:gd name="T45" fmla="*/ 70 h 302"/>
                <a:gd name="T46" fmla="*/ 192 w 297"/>
                <a:gd name="T47" fmla="*/ 55 h 302"/>
                <a:gd name="T48" fmla="*/ 161 w 297"/>
                <a:gd name="T49" fmla="*/ 47 h 302"/>
                <a:gd name="T50" fmla="*/ 145 w 297"/>
                <a:gd name="T51" fmla="*/ 51 h 302"/>
                <a:gd name="T52" fmla="*/ 141 w 297"/>
                <a:gd name="T53" fmla="*/ 47 h 302"/>
                <a:gd name="T54" fmla="*/ 118 w 297"/>
                <a:gd name="T55" fmla="*/ 43 h 302"/>
                <a:gd name="T56" fmla="*/ 110 w 297"/>
                <a:gd name="T57" fmla="*/ 43 h 302"/>
                <a:gd name="T58" fmla="*/ 102 w 297"/>
                <a:gd name="T59" fmla="*/ 23 h 302"/>
                <a:gd name="T60" fmla="*/ 86 w 297"/>
                <a:gd name="T61" fmla="*/ 0 h 302"/>
                <a:gd name="T62" fmla="*/ 0 w 297"/>
                <a:gd name="T63" fmla="*/ 27 h 302"/>
                <a:gd name="T64" fmla="*/ 10 w 297"/>
                <a:gd name="T65" fmla="*/ 9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302">
                  <a:moveTo>
                    <a:pt x="10" y="96"/>
                  </a:moveTo>
                  <a:cubicBezTo>
                    <a:pt x="10" y="129"/>
                    <a:pt x="10" y="129"/>
                    <a:pt x="10" y="129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62"/>
                    <a:pt x="22" y="162"/>
                    <a:pt x="22" y="162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36" y="233"/>
                    <a:pt x="36" y="233"/>
                    <a:pt x="36" y="233"/>
                  </a:cubicBezTo>
                  <a:cubicBezTo>
                    <a:pt x="36" y="301"/>
                    <a:pt x="36" y="301"/>
                    <a:pt x="36" y="301"/>
                  </a:cubicBezTo>
                  <a:cubicBezTo>
                    <a:pt x="36" y="302"/>
                    <a:pt x="36" y="302"/>
                    <a:pt x="36" y="302"/>
                  </a:cubicBezTo>
                  <a:cubicBezTo>
                    <a:pt x="37" y="302"/>
                    <a:pt x="37" y="302"/>
                    <a:pt x="37" y="302"/>
                  </a:cubicBezTo>
                  <a:cubicBezTo>
                    <a:pt x="227" y="302"/>
                    <a:pt x="227" y="302"/>
                    <a:pt x="227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7" y="300"/>
                    <a:pt x="227" y="300"/>
                    <a:pt x="227" y="300"/>
                  </a:cubicBezTo>
                  <a:cubicBezTo>
                    <a:pt x="227" y="298"/>
                    <a:pt x="227" y="296"/>
                    <a:pt x="227" y="294"/>
                  </a:cubicBezTo>
                  <a:cubicBezTo>
                    <a:pt x="227" y="291"/>
                    <a:pt x="228" y="290"/>
                    <a:pt x="228" y="290"/>
                  </a:cubicBezTo>
                  <a:cubicBezTo>
                    <a:pt x="229" y="289"/>
                    <a:pt x="229" y="289"/>
                    <a:pt x="229" y="289"/>
                  </a:cubicBezTo>
                  <a:cubicBezTo>
                    <a:pt x="228" y="289"/>
                    <a:pt x="228" y="289"/>
                    <a:pt x="228" y="289"/>
                  </a:cubicBezTo>
                  <a:cubicBezTo>
                    <a:pt x="228" y="288"/>
                    <a:pt x="228" y="288"/>
                    <a:pt x="227" y="287"/>
                  </a:cubicBezTo>
                  <a:cubicBezTo>
                    <a:pt x="218" y="276"/>
                    <a:pt x="216" y="273"/>
                    <a:pt x="215" y="273"/>
                  </a:cubicBezTo>
                  <a:cubicBezTo>
                    <a:pt x="193" y="249"/>
                    <a:pt x="193" y="249"/>
                    <a:pt x="193" y="249"/>
                  </a:cubicBezTo>
                  <a:cubicBezTo>
                    <a:pt x="176" y="237"/>
                    <a:pt x="176" y="237"/>
                    <a:pt x="176" y="237"/>
                  </a:cubicBezTo>
                  <a:cubicBezTo>
                    <a:pt x="172" y="226"/>
                    <a:pt x="172" y="226"/>
                    <a:pt x="172" y="226"/>
                  </a:cubicBezTo>
                  <a:cubicBezTo>
                    <a:pt x="173" y="225"/>
                    <a:pt x="176" y="222"/>
                    <a:pt x="174" y="214"/>
                  </a:cubicBezTo>
                  <a:cubicBezTo>
                    <a:pt x="172" y="205"/>
                    <a:pt x="172" y="205"/>
                    <a:pt x="172" y="205"/>
                  </a:cubicBezTo>
                  <a:cubicBezTo>
                    <a:pt x="172" y="193"/>
                    <a:pt x="172" y="193"/>
                    <a:pt x="172" y="193"/>
                  </a:cubicBezTo>
                  <a:cubicBezTo>
                    <a:pt x="181" y="174"/>
                    <a:pt x="181" y="174"/>
                    <a:pt x="181" y="174"/>
                  </a:cubicBezTo>
                  <a:cubicBezTo>
                    <a:pt x="182" y="174"/>
                    <a:pt x="188" y="173"/>
                    <a:pt x="190" y="164"/>
                  </a:cubicBezTo>
                  <a:cubicBezTo>
                    <a:pt x="190" y="162"/>
                    <a:pt x="192" y="160"/>
                    <a:pt x="193" y="159"/>
                  </a:cubicBezTo>
                  <a:cubicBezTo>
                    <a:pt x="194" y="159"/>
                    <a:pt x="195" y="159"/>
                    <a:pt x="196" y="159"/>
                  </a:cubicBezTo>
                  <a:cubicBezTo>
                    <a:pt x="199" y="159"/>
                    <a:pt x="202" y="160"/>
                    <a:pt x="204" y="160"/>
                  </a:cubicBezTo>
                  <a:cubicBezTo>
                    <a:pt x="204" y="160"/>
                    <a:pt x="204" y="160"/>
                    <a:pt x="204" y="160"/>
                  </a:cubicBezTo>
                  <a:cubicBezTo>
                    <a:pt x="266" y="105"/>
                    <a:pt x="266" y="105"/>
                    <a:pt x="266" y="105"/>
                  </a:cubicBezTo>
                  <a:cubicBezTo>
                    <a:pt x="282" y="102"/>
                    <a:pt x="282" y="102"/>
                    <a:pt x="282" y="102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97" y="86"/>
                    <a:pt x="297" y="86"/>
                    <a:pt x="297" y="86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46" y="78"/>
                    <a:pt x="246" y="78"/>
                    <a:pt x="246" y="78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53" y="51"/>
                    <a:pt x="153" y="51"/>
                    <a:pt x="153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77"/>
                    <a:pt x="0" y="77"/>
                    <a:pt x="0" y="77"/>
                  </a:cubicBezTo>
                  <a:lnTo>
                    <a:pt x="10" y="9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56555" y="1960275"/>
              <a:ext cx="269638" cy="403565"/>
            </a:xfrm>
            <a:custGeom>
              <a:avLst/>
              <a:gdLst>
                <a:gd name="T0" fmla="*/ 147 w 151"/>
                <a:gd name="T1" fmla="*/ 137 h 226"/>
                <a:gd name="T2" fmla="*/ 143 w 151"/>
                <a:gd name="T3" fmla="*/ 129 h 226"/>
                <a:gd name="T4" fmla="*/ 136 w 151"/>
                <a:gd name="T5" fmla="*/ 125 h 226"/>
                <a:gd name="T6" fmla="*/ 128 w 151"/>
                <a:gd name="T7" fmla="*/ 113 h 226"/>
                <a:gd name="T8" fmla="*/ 128 w 151"/>
                <a:gd name="T9" fmla="*/ 102 h 226"/>
                <a:gd name="T10" fmla="*/ 120 w 151"/>
                <a:gd name="T11" fmla="*/ 24 h 226"/>
                <a:gd name="T12" fmla="*/ 93 w 151"/>
                <a:gd name="T13" fmla="*/ 4 h 226"/>
                <a:gd name="T14" fmla="*/ 77 w 151"/>
                <a:gd name="T15" fmla="*/ 16 h 226"/>
                <a:gd name="T16" fmla="*/ 65 w 151"/>
                <a:gd name="T17" fmla="*/ 4 h 226"/>
                <a:gd name="T18" fmla="*/ 54 w 151"/>
                <a:gd name="T19" fmla="*/ 0 h 226"/>
                <a:gd name="T20" fmla="*/ 18 w 151"/>
                <a:gd name="T21" fmla="*/ 74 h 226"/>
                <a:gd name="T22" fmla="*/ 7 w 151"/>
                <a:gd name="T23" fmla="*/ 109 h 226"/>
                <a:gd name="T24" fmla="*/ 7 w 151"/>
                <a:gd name="T25" fmla="*/ 117 h 226"/>
                <a:gd name="T26" fmla="*/ 3 w 151"/>
                <a:gd name="T27" fmla="*/ 121 h 226"/>
                <a:gd name="T28" fmla="*/ 1 w 151"/>
                <a:gd name="T29" fmla="*/ 123 h 226"/>
                <a:gd name="T30" fmla="*/ 1 w 151"/>
                <a:gd name="T31" fmla="*/ 153 h 226"/>
                <a:gd name="T32" fmla="*/ 2 w 151"/>
                <a:gd name="T33" fmla="*/ 165 h 226"/>
                <a:gd name="T34" fmla="*/ 9 w 151"/>
                <a:gd name="T35" fmla="*/ 218 h 226"/>
                <a:gd name="T36" fmla="*/ 14 w 151"/>
                <a:gd name="T37" fmla="*/ 226 h 226"/>
                <a:gd name="T38" fmla="*/ 26 w 151"/>
                <a:gd name="T39" fmla="*/ 207 h 226"/>
                <a:gd name="T40" fmla="*/ 38 w 151"/>
                <a:gd name="T41" fmla="*/ 199 h 226"/>
                <a:gd name="T42" fmla="*/ 46 w 151"/>
                <a:gd name="T43" fmla="*/ 199 h 226"/>
                <a:gd name="T44" fmla="*/ 50 w 151"/>
                <a:gd name="T45" fmla="*/ 195 h 226"/>
                <a:gd name="T46" fmla="*/ 54 w 151"/>
                <a:gd name="T47" fmla="*/ 199 h 226"/>
                <a:gd name="T48" fmla="*/ 57 w 151"/>
                <a:gd name="T49" fmla="*/ 191 h 226"/>
                <a:gd name="T50" fmla="*/ 65 w 151"/>
                <a:gd name="T51" fmla="*/ 191 h 226"/>
                <a:gd name="T52" fmla="*/ 69 w 151"/>
                <a:gd name="T53" fmla="*/ 180 h 226"/>
                <a:gd name="T54" fmla="*/ 73 w 151"/>
                <a:gd name="T55" fmla="*/ 168 h 226"/>
                <a:gd name="T56" fmla="*/ 81 w 151"/>
                <a:gd name="T57" fmla="*/ 164 h 226"/>
                <a:gd name="T58" fmla="*/ 85 w 151"/>
                <a:gd name="T59" fmla="*/ 172 h 226"/>
                <a:gd name="T60" fmla="*/ 93 w 151"/>
                <a:gd name="T61" fmla="*/ 172 h 226"/>
                <a:gd name="T62" fmla="*/ 100 w 151"/>
                <a:gd name="T63" fmla="*/ 176 h 226"/>
                <a:gd name="T64" fmla="*/ 108 w 151"/>
                <a:gd name="T65" fmla="*/ 168 h 226"/>
                <a:gd name="T66" fmla="*/ 116 w 151"/>
                <a:gd name="T67" fmla="*/ 164 h 226"/>
                <a:gd name="T68" fmla="*/ 132 w 151"/>
                <a:gd name="T69" fmla="*/ 160 h 226"/>
                <a:gd name="T70" fmla="*/ 139 w 151"/>
                <a:gd name="T71" fmla="*/ 156 h 226"/>
                <a:gd name="T72" fmla="*/ 147 w 151"/>
                <a:gd name="T73" fmla="*/ 152 h 226"/>
                <a:gd name="T74" fmla="*/ 151 w 151"/>
                <a:gd name="T75" fmla="*/ 145 h 226"/>
                <a:gd name="T76" fmla="*/ 147 w 151"/>
                <a:gd name="T77" fmla="*/ 14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1" h="226">
                  <a:moveTo>
                    <a:pt x="147" y="141"/>
                  </a:moveTo>
                  <a:cubicBezTo>
                    <a:pt x="147" y="137"/>
                    <a:pt x="147" y="137"/>
                    <a:pt x="147" y="137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0" y="98"/>
                    <a:pt x="120" y="98"/>
                    <a:pt x="120" y="98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7" y="117"/>
                    <a:pt x="7" y="117"/>
                    <a:pt x="7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4"/>
                    <a:pt x="0" y="131"/>
                    <a:pt x="1" y="134"/>
                  </a:cubicBezTo>
                  <a:cubicBezTo>
                    <a:pt x="2" y="137"/>
                    <a:pt x="1" y="151"/>
                    <a:pt x="1" y="153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65"/>
                    <a:pt x="2" y="165"/>
                    <a:pt x="2" y="165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218"/>
                    <a:pt x="9" y="218"/>
                    <a:pt x="9" y="218"/>
                  </a:cubicBezTo>
                  <a:cubicBezTo>
                    <a:pt x="13" y="225"/>
                    <a:pt x="13" y="225"/>
                    <a:pt x="13" y="225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22" y="215"/>
                    <a:pt x="22" y="215"/>
                    <a:pt x="22" y="215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38" y="199"/>
                    <a:pt x="38" y="199"/>
                    <a:pt x="38" y="199"/>
                  </a:cubicBezTo>
                  <a:cubicBezTo>
                    <a:pt x="42" y="203"/>
                    <a:pt x="42" y="203"/>
                    <a:pt x="42" y="203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50" y="195"/>
                    <a:pt x="50" y="195"/>
                    <a:pt x="50" y="195"/>
                  </a:cubicBezTo>
                  <a:cubicBezTo>
                    <a:pt x="50" y="199"/>
                    <a:pt x="50" y="199"/>
                    <a:pt x="50" y="199"/>
                  </a:cubicBezTo>
                  <a:cubicBezTo>
                    <a:pt x="54" y="199"/>
                    <a:pt x="54" y="199"/>
                    <a:pt x="54" y="199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61" y="187"/>
                    <a:pt x="61" y="187"/>
                    <a:pt x="61" y="187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9" y="184"/>
                    <a:pt x="69" y="184"/>
                    <a:pt x="69" y="184"/>
                  </a:cubicBezTo>
                  <a:cubicBezTo>
                    <a:pt x="69" y="180"/>
                    <a:pt x="69" y="180"/>
                    <a:pt x="69" y="180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104" y="172"/>
                    <a:pt x="104" y="172"/>
                    <a:pt x="104" y="172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9" y="156"/>
                    <a:pt x="139" y="156"/>
                    <a:pt x="139" y="156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47" y="152"/>
                    <a:pt x="147" y="152"/>
                    <a:pt x="147" y="152"/>
                  </a:cubicBezTo>
                  <a:cubicBezTo>
                    <a:pt x="151" y="148"/>
                    <a:pt x="151" y="148"/>
                    <a:pt x="151" y="148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47" y="145"/>
                    <a:pt x="147" y="145"/>
                    <a:pt x="147" y="145"/>
                  </a:cubicBezTo>
                  <a:lnTo>
                    <a:pt x="147" y="14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40485" y="2169200"/>
              <a:ext cx="141069" cy="242853"/>
            </a:xfrm>
            <a:custGeom>
              <a:avLst/>
              <a:gdLst>
                <a:gd name="T0" fmla="*/ 74 w 79"/>
                <a:gd name="T1" fmla="*/ 101 h 136"/>
                <a:gd name="T2" fmla="*/ 74 w 79"/>
                <a:gd name="T3" fmla="*/ 75 h 136"/>
                <a:gd name="T4" fmla="*/ 67 w 79"/>
                <a:gd name="T5" fmla="*/ 48 h 136"/>
                <a:gd name="T6" fmla="*/ 67 w 79"/>
                <a:gd name="T7" fmla="*/ 42 h 136"/>
                <a:gd name="T8" fmla="*/ 66 w 79"/>
                <a:gd name="T9" fmla="*/ 36 h 136"/>
                <a:gd name="T10" fmla="*/ 66 w 79"/>
                <a:gd name="T11" fmla="*/ 17 h 136"/>
                <a:gd name="T12" fmla="*/ 66 w 79"/>
                <a:gd name="T13" fmla="*/ 6 h 136"/>
                <a:gd name="T14" fmla="*/ 66 w 79"/>
                <a:gd name="T15" fmla="*/ 3 h 136"/>
                <a:gd name="T16" fmla="*/ 60 w 79"/>
                <a:gd name="T17" fmla="*/ 0 h 136"/>
                <a:gd name="T18" fmla="*/ 52 w 79"/>
                <a:gd name="T19" fmla="*/ 4 h 136"/>
                <a:gd name="T20" fmla="*/ 44 w 79"/>
                <a:gd name="T21" fmla="*/ 4 h 136"/>
                <a:gd name="T22" fmla="*/ 41 w 79"/>
                <a:gd name="T23" fmla="*/ 8 h 136"/>
                <a:gd name="T24" fmla="*/ 39 w 79"/>
                <a:gd name="T25" fmla="*/ 12 h 136"/>
                <a:gd name="T26" fmla="*/ 38 w 79"/>
                <a:gd name="T27" fmla="*/ 16 h 136"/>
                <a:gd name="T28" fmla="*/ 38 w 79"/>
                <a:gd name="T29" fmla="*/ 18 h 136"/>
                <a:gd name="T30" fmla="*/ 38 w 79"/>
                <a:gd name="T31" fmla="*/ 30 h 136"/>
                <a:gd name="T32" fmla="*/ 32 w 79"/>
                <a:gd name="T33" fmla="*/ 36 h 136"/>
                <a:gd name="T34" fmla="*/ 31 w 79"/>
                <a:gd name="T35" fmla="*/ 36 h 136"/>
                <a:gd name="T36" fmla="*/ 31 w 79"/>
                <a:gd name="T37" fmla="*/ 42 h 136"/>
                <a:gd name="T38" fmla="*/ 26 w 79"/>
                <a:gd name="T39" fmla="*/ 48 h 136"/>
                <a:gd name="T40" fmla="*/ 26 w 79"/>
                <a:gd name="T41" fmla="*/ 49 h 136"/>
                <a:gd name="T42" fmla="*/ 21 w 79"/>
                <a:gd name="T43" fmla="*/ 56 h 136"/>
                <a:gd name="T44" fmla="*/ 19 w 79"/>
                <a:gd name="T45" fmla="*/ 60 h 136"/>
                <a:gd name="T46" fmla="*/ 21 w 79"/>
                <a:gd name="T47" fmla="*/ 61 h 136"/>
                <a:gd name="T48" fmla="*/ 15 w 79"/>
                <a:gd name="T49" fmla="*/ 72 h 136"/>
                <a:gd name="T50" fmla="*/ 15 w 79"/>
                <a:gd name="T51" fmla="*/ 73 h 136"/>
                <a:gd name="T52" fmla="*/ 10 w 79"/>
                <a:gd name="T53" fmla="*/ 81 h 136"/>
                <a:gd name="T54" fmla="*/ 7 w 79"/>
                <a:gd name="T55" fmla="*/ 85 h 136"/>
                <a:gd name="T56" fmla="*/ 7 w 79"/>
                <a:gd name="T57" fmla="*/ 85 h 136"/>
                <a:gd name="T58" fmla="*/ 8 w 79"/>
                <a:gd name="T59" fmla="*/ 85 h 136"/>
                <a:gd name="T60" fmla="*/ 10 w 79"/>
                <a:gd name="T61" fmla="*/ 86 h 136"/>
                <a:gd name="T62" fmla="*/ 10 w 79"/>
                <a:gd name="T63" fmla="*/ 99 h 136"/>
                <a:gd name="T64" fmla="*/ 10 w 79"/>
                <a:gd name="T65" fmla="*/ 102 h 136"/>
                <a:gd name="T66" fmla="*/ 10 w 79"/>
                <a:gd name="T67" fmla="*/ 102 h 136"/>
                <a:gd name="T68" fmla="*/ 10 w 79"/>
                <a:gd name="T69" fmla="*/ 102 h 136"/>
                <a:gd name="T70" fmla="*/ 10 w 79"/>
                <a:gd name="T71" fmla="*/ 103 h 136"/>
                <a:gd name="T72" fmla="*/ 10 w 79"/>
                <a:gd name="T73" fmla="*/ 103 h 136"/>
                <a:gd name="T74" fmla="*/ 9 w 79"/>
                <a:gd name="T75" fmla="*/ 108 h 136"/>
                <a:gd name="T76" fmla="*/ 8 w 79"/>
                <a:gd name="T77" fmla="*/ 111 h 136"/>
                <a:gd name="T78" fmla="*/ 8 w 79"/>
                <a:gd name="T79" fmla="*/ 112 h 136"/>
                <a:gd name="T80" fmla="*/ 8 w 79"/>
                <a:gd name="T81" fmla="*/ 112 h 136"/>
                <a:gd name="T82" fmla="*/ 7 w 79"/>
                <a:gd name="T83" fmla="*/ 112 h 136"/>
                <a:gd name="T84" fmla="*/ 7 w 79"/>
                <a:gd name="T85" fmla="*/ 112 h 136"/>
                <a:gd name="T86" fmla="*/ 7 w 79"/>
                <a:gd name="T87" fmla="*/ 113 h 136"/>
                <a:gd name="T88" fmla="*/ 1 w 79"/>
                <a:gd name="T89" fmla="*/ 120 h 136"/>
                <a:gd name="T90" fmla="*/ 0 w 79"/>
                <a:gd name="T91" fmla="*/ 120 h 136"/>
                <a:gd name="T92" fmla="*/ 0 w 79"/>
                <a:gd name="T93" fmla="*/ 128 h 136"/>
                <a:gd name="T94" fmla="*/ 0 w 79"/>
                <a:gd name="T95" fmla="*/ 128 h 136"/>
                <a:gd name="T96" fmla="*/ 1 w 79"/>
                <a:gd name="T97" fmla="*/ 128 h 136"/>
                <a:gd name="T98" fmla="*/ 39 w 79"/>
                <a:gd name="T99" fmla="*/ 128 h 136"/>
                <a:gd name="T100" fmla="*/ 39 w 79"/>
                <a:gd name="T101" fmla="*/ 136 h 136"/>
                <a:gd name="T102" fmla="*/ 55 w 79"/>
                <a:gd name="T103" fmla="*/ 136 h 136"/>
                <a:gd name="T104" fmla="*/ 66 w 79"/>
                <a:gd name="T105" fmla="*/ 127 h 136"/>
                <a:gd name="T106" fmla="*/ 67 w 79"/>
                <a:gd name="T107" fmla="*/ 125 h 136"/>
                <a:gd name="T108" fmla="*/ 68 w 79"/>
                <a:gd name="T109" fmla="*/ 121 h 136"/>
                <a:gd name="T110" fmla="*/ 76 w 79"/>
                <a:gd name="T111" fmla="*/ 113 h 136"/>
                <a:gd name="T112" fmla="*/ 79 w 79"/>
                <a:gd name="T113" fmla="*/ 109 h 136"/>
                <a:gd name="T114" fmla="*/ 78 w 79"/>
                <a:gd name="T115" fmla="*/ 108 h 136"/>
                <a:gd name="T116" fmla="*/ 74 w 79"/>
                <a:gd name="T117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" h="136">
                  <a:moveTo>
                    <a:pt x="74" y="101"/>
                  </a:moveTo>
                  <a:cubicBezTo>
                    <a:pt x="74" y="75"/>
                    <a:pt x="74" y="75"/>
                    <a:pt x="74" y="75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4"/>
                    <a:pt x="67" y="20"/>
                    <a:pt x="66" y="17"/>
                  </a:cubicBezTo>
                  <a:cubicBezTo>
                    <a:pt x="65" y="14"/>
                    <a:pt x="66" y="7"/>
                    <a:pt x="66" y="6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2"/>
                    <a:pt x="35" y="34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50"/>
                    <a:pt x="24" y="53"/>
                    <a:pt x="21" y="56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5" y="77"/>
                    <a:pt x="10" y="81"/>
                  </a:cubicBezTo>
                  <a:cubicBezTo>
                    <a:pt x="8" y="83"/>
                    <a:pt x="7" y="84"/>
                    <a:pt x="7" y="85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6"/>
                    <a:pt x="9" y="86"/>
                    <a:pt x="10" y="86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100"/>
                    <a:pt x="10" y="101"/>
                    <a:pt x="10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4"/>
                    <a:pt x="9" y="105"/>
                    <a:pt x="9" y="108"/>
                  </a:cubicBezTo>
                  <a:cubicBezTo>
                    <a:pt x="9" y="109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" y="117"/>
                    <a:pt x="2" y="119"/>
                    <a:pt x="1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7" y="125"/>
                    <a:pt x="67" y="125"/>
                    <a:pt x="67" y="125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8" y="108"/>
                    <a:pt x="78" y="108"/>
                    <a:pt x="78" y="108"/>
                  </a:cubicBezTo>
                  <a:lnTo>
                    <a:pt x="74" y="10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986915" y="2487052"/>
              <a:ext cx="101784" cy="83927"/>
            </a:xfrm>
            <a:custGeom>
              <a:avLst/>
              <a:gdLst>
                <a:gd name="T0" fmla="*/ 57 w 57"/>
                <a:gd name="T1" fmla="*/ 0 h 47"/>
                <a:gd name="T2" fmla="*/ 57 w 57"/>
                <a:gd name="T3" fmla="*/ 0 h 47"/>
                <a:gd name="T4" fmla="*/ 8 w 57"/>
                <a:gd name="T5" fmla="*/ 0 h 47"/>
                <a:gd name="T6" fmla="*/ 7 w 57"/>
                <a:gd name="T7" fmla="*/ 31 h 47"/>
                <a:gd name="T8" fmla="*/ 7 w 57"/>
                <a:gd name="T9" fmla="*/ 32 h 47"/>
                <a:gd name="T10" fmla="*/ 0 w 57"/>
                <a:gd name="T11" fmla="*/ 37 h 47"/>
                <a:gd name="T12" fmla="*/ 0 w 57"/>
                <a:gd name="T13" fmla="*/ 47 h 47"/>
                <a:gd name="T14" fmla="*/ 8 w 57"/>
                <a:gd name="T15" fmla="*/ 45 h 47"/>
                <a:gd name="T16" fmla="*/ 12 w 57"/>
                <a:gd name="T17" fmla="*/ 41 h 47"/>
                <a:gd name="T18" fmla="*/ 16 w 57"/>
                <a:gd name="T19" fmla="*/ 37 h 47"/>
                <a:gd name="T20" fmla="*/ 28 w 57"/>
                <a:gd name="T21" fmla="*/ 41 h 47"/>
                <a:gd name="T22" fmla="*/ 56 w 57"/>
                <a:gd name="T23" fmla="*/ 36 h 47"/>
                <a:gd name="T24" fmla="*/ 57 w 57"/>
                <a:gd name="T25" fmla="*/ 35 h 47"/>
                <a:gd name="T26" fmla="*/ 57 w 57"/>
                <a:gd name="T27" fmla="*/ 1 h 47"/>
                <a:gd name="T28" fmla="*/ 57 w 5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7">
                  <a:moveTo>
                    <a:pt x="57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"/>
                    <a:pt x="7" y="28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1"/>
                    <a:pt x="57" y="1"/>
                    <a:pt x="57" y="1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173535" y="2487052"/>
              <a:ext cx="299995" cy="300888"/>
            </a:xfrm>
            <a:custGeom>
              <a:avLst/>
              <a:gdLst>
                <a:gd name="T0" fmla="*/ 0 w 168"/>
                <a:gd name="T1" fmla="*/ 13 h 168"/>
                <a:gd name="T2" fmla="*/ 0 w 168"/>
                <a:gd name="T3" fmla="*/ 138 h 168"/>
                <a:gd name="T4" fmla="*/ 0 w 168"/>
                <a:gd name="T5" fmla="*/ 138 h 168"/>
                <a:gd name="T6" fmla="*/ 10 w 168"/>
                <a:gd name="T7" fmla="*/ 138 h 168"/>
                <a:gd name="T8" fmla="*/ 15 w 168"/>
                <a:gd name="T9" fmla="*/ 144 h 168"/>
                <a:gd name="T10" fmla="*/ 20 w 168"/>
                <a:gd name="T11" fmla="*/ 150 h 168"/>
                <a:gd name="T12" fmla="*/ 44 w 168"/>
                <a:gd name="T13" fmla="*/ 150 h 168"/>
                <a:gd name="T14" fmla="*/ 49 w 168"/>
                <a:gd name="T15" fmla="*/ 156 h 168"/>
                <a:gd name="T16" fmla="*/ 52 w 168"/>
                <a:gd name="T17" fmla="*/ 156 h 168"/>
                <a:gd name="T18" fmla="*/ 57 w 168"/>
                <a:gd name="T19" fmla="*/ 155 h 168"/>
                <a:gd name="T20" fmla="*/ 60 w 168"/>
                <a:gd name="T21" fmla="*/ 156 h 168"/>
                <a:gd name="T22" fmla="*/ 69 w 168"/>
                <a:gd name="T23" fmla="*/ 159 h 168"/>
                <a:gd name="T24" fmla="*/ 82 w 168"/>
                <a:gd name="T25" fmla="*/ 159 h 168"/>
                <a:gd name="T26" fmla="*/ 89 w 168"/>
                <a:gd name="T27" fmla="*/ 166 h 168"/>
                <a:gd name="T28" fmla="*/ 91 w 168"/>
                <a:gd name="T29" fmla="*/ 168 h 168"/>
                <a:gd name="T30" fmla="*/ 91 w 168"/>
                <a:gd name="T31" fmla="*/ 167 h 168"/>
                <a:gd name="T32" fmla="*/ 91 w 168"/>
                <a:gd name="T33" fmla="*/ 165 h 168"/>
                <a:gd name="T34" fmla="*/ 105 w 168"/>
                <a:gd name="T35" fmla="*/ 157 h 168"/>
                <a:gd name="T36" fmla="*/ 107 w 168"/>
                <a:gd name="T37" fmla="*/ 152 h 168"/>
                <a:gd name="T38" fmla="*/ 110 w 168"/>
                <a:gd name="T39" fmla="*/ 150 h 168"/>
                <a:gd name="T40" fmla="*/ 123 w 168"/>
                <a:gd name="T41" fmla="*/ 145 h 168"/>
                <a:gd name="T42" fmla="*/ 130 w 168"/>
                <a:gd name="T43" fmla="*/ 139 h 168"/>
                <a:gd name="T44" fmla="*/ 131 w 168"/>
                <a:gd name="T45" fmla="*/ 140 h 168"/>
                <a:gd name="T46" fmla="*/ 134 w 168"/>
                <a:gd name="T47" fmla="*/ 139 h 168"/>
                <a:gd name="T48" fmla="*/ 136 w 168"/>
                <a:gd name="T49" fmla="*/ 136 h 168"/>
                <a:gd name="T50" fmla="*/ 141 w 168"/>
                <a:gd name="T51" fmla="*/ 129 h 168"/>
                <a:gd name="T52" fmla="*/ 146 w 168"/>
                <a:gd name="T53" fmla="*/ 129 h 168"/>
                <a:gd name="T54" fmla="*/ 152 w 168"/>
                <a:gd name="T55" fmla="*/ 122 h 168"/>
                <a:gd name="T56" fmla="*/ 156 w 168"/>
                <a:gd name="T57" fmla="*/ 118 h 168"/>
                <a:gd name="T58" fmla="*/ 156 w 168"/>
                <a:gd name="T59" fmla="*/ 106 h 168"/>
                <a:gd name="T60" fmla="*/ 161 w 168"/>
                <a:gd name="T61" fmla="*/ 106 h 168"/>
                <a:gd name="T62" fmla="*/ 161 w 168"/>
                <a:gd name="T63" fmla="*/ 98 h 168"/>
                <a:gd name="T64" fmla="*/ 161 w 168"/>
                <a:gd name="T65" fmla="*/ 94 h 168"/>
                <a:gd name="T66" fmla="*/ 161 w 168"/>
                <a:gd name="T67" fmla="*/ 89 h 168"/>
                <a:gd name="T68" fmla="*/ 161 w 168"/>
                <a:gd name="T69" fmla="*/ 82 h 168"/>
                <a:gd name="T70" fmla="*/ 161 w 168"/>
                <a:gd name="T71" fmla="*/ 78 h 168"/>
                <a:gd name="T72" fmla="*/ 166 w 168"/>
                <a:gd name="T73" fmla="*/ 65 h 168"/>
                <a:gd name="T74" fmla="*/ 168 w 168"/>
                <a:gd name="T75" fmla="*/ 61 h 168"/>
                <a:gd name="T76" fmla="*/ 168 w 168"/>
                <a:gd name="T77" fmla="*/ 2 h 168"/>
                <a:gd name="T78" fmla="*/ 168 w 168"/>
                <a:gd name="T79" fmla="*/ 0 h 168"/>
                <a:gd name="T80" fmla="*/ 124 w 168"/>
                <a:gd name="T81" fmla="*/ 25 h 168"/>
                <a:gd name="T82" fmla="*/ 112 w 168"/>
                <a:gd name="T83" fmla="*/ 25 h 168"/>
                <a:gd name="T84" fmla="*/ 100 w 168"/>
                <a:gd name="T85" fmla="*/ 29 h 168"/>
                <a:gd name="T86" fmla="*/ 84 w 168"/>
                <a:gd name="T87" fmla="*/ 25 h 168"/>
                <a:gd name="T88" fmla="*/ 77 w 168"/>
                <a:gd name="T89" fmla="*/ 25 h 168"/>
                <a:gd name="T90" fmla="*/ 69 w 168"/>
                <a:gd name="T91" fmla="*/ 17 h 168"/>
                <a:gd name="T92" fmla="*/ 61 w 168"/>
                <a:gd name="T93" fmla="*/ 13 h 168"/>
                <a:gd name="T94" fmla="*/ 62 w 168"/>
                <a:gd name="T95" fmla="*/ 13 h 168"/>
                <a:gd name="T96" fmla="*/ 1 w 168"/>
                <a:gd name="T97" fmla="*/ 13 h 168"/>
                <a:gd name="T98" fmla="*/ 0 w 168"/>
                <a:gd name="T99" fmla="*/ 1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8" h="168">
                  <a:moveTo>
                    <a:pt x="0" y="13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0" y="138"/>
                    <a:pt x="10" y="138"/>
                    <a:pt x="10" y="138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51"/>
                    <a:pt x="46" y="156"/>
                    <a:pt x="49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6"/>
                    <a:pt x="54" y="155"/>
                    <a:pt x="57" y="155"/>
                  </a:cubicBezTo>
                  <a:cubicBezTo>
                    <a:pt x="58" y="155"/>
                    <a:pt x="59" y="156"/>
                    <a:pt x="60" y="156"/>
                  </a:cubicBezTo>
                  <a:cubicBezTo>
                    <a:pt x="63" y="159"/>
                    <a:pt x="69" y="159"/>
                    <a:pt x="69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91" y="165"/>
                    <a:pt x="91" y="165"/>
                    <a:pt x="91" y="165"/>
                  </a:cubicBezTo>
                  <a:cubicBezTo>
                    <a:pt x="92" y="165"/>
                    <a:pt x="100" y="160"/>
                    <a:pt x="105" y="157"/>
                  </a:cubicBezTo>
                  <a:cubicBezTo>
                    <a:pt x="107" y="156"/>
                    <a:pt x="108" y="154"/>
                    <a:pt x="107" y="152"/>
                  </a:cubicBezTo>
                  <a:cubicBezTo>
                    <a:pt x="107" y="151"/>
                    <a:pt x="107" y="150"/>
                    <a:pt x="110" y="150"/>
                  </a:cubicBezTo>
                  <a:cubicBezTo>
                    <a:pt x="116" y="148"/>
                    <a:pt x="123" y="145"/>
                    <a:pt x="123" y="145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2" y="140"/>
                    <a:pt x="133" y="140"/>
                    <a:pt x="134" y="139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52" y="122"/>
                    <a:pt x="152" y="122"/>
                    <a:pt x="152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6"/>
                    <a:pt x="161" y="95"/>
                    <a:pt x="161" y="94"/>
                  </a:cubicBezTo>
                  <a:cubicBezTo>
                    <a:pt x="161" y="92"/>
                    <a:pt x="161" y="91"/>
                    <a:pt x="161" y="89"/>
                  </a:cubicBezTo>
                  <a:cubicBezTo>
                    <a:pt x="162" y="87"/>
                    <a:pt x="161" y="84"/>
                    <a:pt x="161" y="82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6" y="65"/>
                    <a:pt x="166" y="65"/>
                    <a:pt x="166" y="65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473530" y="2469195"/>
              <a:ext cx="400887" cy="238389"/>
            </a:xfrm>
            <a:custGeom>
              <a:avLst/>
              <a:gdLst>
                <a:gd name="T0" fmla="*/ 0 w 224"/>
                <a:gd name="T1" fmla="*/ 71 h 133"/>
                <a:gd name="T2" fmla="*/ 0 w 224"/>
                <a:gd name="T3" fmla="*/ 75 h 133"/>
                <a:gd name="T4" fmla="*/ 0 w 224"/>
                <a:gd name="T5" fmla="*/ 130 h 133"/>
                <a:gd name="T6" fmla="*/ 36 w 224"/>
                <a:gd name="T7" fmla="*/ 130 h 133"/>
                <a:gd name="T8" fmla="*/ 181 w 224"/>
                <a:gd name="T9" fmla="*/ 130 h 133"/>
                <a:gd name="T10" fmla="*/ 191 w 224"/>
                <a:gd name="T11" fmla="*/ 133 h 133"/>
                <a:gd name="T12" fmla="*/ 191 w 224"/>
                <a:gd name="T13" fmla="*/ 133 h 133"/>
                <a:gd name="T14" fmla="*/ 192 w 224"/>
                <a:gd name="T15" fmla="*/ 133 h 133"/>
                <a:gd name="T16" fmla="*/ 198 w 224"/>
                <a:gd name="T17" fmla="*/ 130 h 133"/>
                <a:gd name="T18" fmla="*/ 211 w 224"/>
                <a:gd name="T19" fmla="*/ 118 h 133"/>
                <a:gd name="T20" fmla="*/ 211 w 224"/>
                <a:gd name="T21" fmla="*/ 118 h 133"/>
                <a:gd name="T22" fmla="*/ 211 w 224"/>
                <a:gd name="T23" fmla="*/ 113 h 133"/>
                <a:gd name="T24" fmla="*/ 215 w 224"/>
                <a:gd name="T25" fmla="*/ 107 h 133"/>
                <a:gd name="T26" fmla="*/ 215 w 224"/>
                <a:gd name="T27" fmla="*/ 92 h 133"/>
                <a:gd name="T28" fmla="*/ 208 w 224"/>
                <a:gd name="T29" fmla="*/ 79 h 133"/>
                <a:gd name="T30" fmla="*/ 208 w 224"/>
                <a:gd name="T31" fmla="*/ 79 h 133"/>
                <a:gd name="T32" fmla="*/ 205 w 224"/>
                <a:gd name="T33" fmla="*/ 80 h 133"/>
                <a:gd name="T34" fmla="*/ 205 w 224"/>
                <a:gd name="T35" fmla="*/ 80 h 133"/>
                <a:gd name="T36" fmla="*/ 205 w 224"/>
                <a:gd name="T37" fmla="*/ 79 h 133"/>
                <a:gd name="T38" fmla="*/ 206 w 224"/>
                <a:gd name="T39" fmla="*/ 78 h 133"/>
                <a:gd name="T40" fmla="*/ 206 w 224"/>
                <a:gd name="T41" fmla="*/ 78 h 133"/>
                <a:gd name="T42" fmla="*/ 206 w 224"/>
                <a:gd name="T43" fmla="*/ 78 h 133"/>
                <a:gd name="T44" fmla="*/ 207 w 224"/>
                <a:gd name="T45" fmla="*/ 75 h 133"/>
                <a:gd name="T46" fmla="*/ 209 w 224"/>
                <a:gd name="T47" fmla="*/ 69 h 133"/>
                <a:gd name="T48" fmla="*/ 215 w 224"/>
                <a:gd name="T49" fmla="*/ 60 h 133"/>
                <a:gd name="T50" fmla="*/ 215 w 224"/>
                <a:gd name="T51" fmla="*/ 49 h 133"/>
                <a:gd name="T52" fmla="*/ 224 w 224"/>
                <a:gd name="T53" fmla="*/ 46 h 133"/>
                <a:gd name="T54" fmla="*/ 223 w 224"/>
                <a:gd name="T55" fmla="*/ 46 h 133"/>
                <a:gd name="T56" fmla="*/ 222 w 224"/>
                <a:gd name="T57" fmla="*/ 45 h 133"/>
                <a:gd name="T58" fmla="*/ 215 w 224"/>
                <a:gd name="T59" fmla="*/ 37 h 133"/>
                <a:gd name="T60" fmla="*/ 213 w 224"/>
                <a:gd name="T61" fmla="*/ 30 h 133"/>
                <a:gd name="T62" fmla="*/ 209 w 224"/>
                <a:gd name="T63" fmla="*/ 21 h 133"/>
                <a:gd name="T64" fmla="*/ 209 w 224"/>
                <a:gd name="T65" fmla="*/ 21 h 133"/>
                <a:gd name="T66" fmla="*/ 208 w 224"/>
                <a:gd name="T67" fmla="*/ 21 h 133"/>
                <a:gd name="T68" fmla="*/ 204 w 224"/>
                <a:gd name="T69" fmla="*/ 24 h 133"/>
                <a:gd name="T70" fmla="*/ 206 w 224"/>
                <a:gd name="T71" fmla="*/ 21 h 133"/>
                <a:gd name="T72" fmla="*/ 205 w 224"/>
                <a:gd name="T73" fmla="*/ 16 h 133"/>
                <a:gd name="T74" fmla="*/ 204 w 224"/>
                <a:gd name="T75" fmla="*/ 2 h 133"/>
                <a:gd name="T76" fmla="*/ 26 w 224"/>
                <a:gd name="T77" fmla="*/ 2 h 133"/>
                <a:gd name="T78" fmla="*/ 25 w 224"/>
                <a:gd name="T79" fmla="*/ 1 h 133"/>
                <a:gd name="T80" fmla="*/ 25 w 224"/>
                <a:gd name="T81" fmla="*/ 1 h 133"/>
                <a:gd name="T82" fmla="*/ 18 w 224"/>
                <a:gd name="T83" fmla="*/ 1 h 133"/>
                <a:gd name="T84" fmla="*/ 18 w 224"/>
                <a:gd name="T85" fmla="*/ 0 h 133"/>
                <a:gd name="T86" fmla="*/ 17 w 224"/>
                <a:gd name="T87" fmla="*/ 0 h 133"/>
                <a:gd name="T88" fmla="*/ 0 w 224"/>
                <a:gd name="T89" fmla="*/ 10 h 133"/>
                <a:gd name="T90" fmla="*/ 0 w 224"/>
                <a:gd name="T91" fmla="*/ 12 h 133"/>
                <a:gd name="T92" fmla="*/ 0 w 224"/>
                <a:gd name="T93" fmla="*/ 7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4" h="133">
                  <a:moveTo>
                    <a:pt x="0" y="71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6" y="133"/>
                    <a:pt x="191" y="133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95" y="133"/>
                    <a:pt x="197" y="132"/>
                    <a:pt x="198" y="130"/>
                  </a:cubicBezTo>
                  <a:cubicBezTo>
                    <a:pt x="204" y="124"/>
                    <a:pt x="209" y="119"/>
                    <a:pt x="211" y="118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1" y="113"/>
                    <a:pt x="211" y="113"/>
                    <a:pt x="211" y="113"/>
                  </a:cubicBezTo>
                  <a:cubicBezTo>
                    <a:pt x="215" y="107"/>
                    <a:pt x="215" y="107"/>
                    <a:pt x="215" y="107"/>
                  </a:cubicBezTo>
                  <a:cubicBezTo>
                    <a:pt x="215" y="92"/>
                    <a:pt x="215" y="92"/>
                    <a:pt x="215" y="92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5" y="79"/>
                    <a:pt x="205" y="79"/>
                    <a:pt x="205" y="79"/>
                  </a:cubicBezTo>
                  <a:cubicBezTo>
                    <a:pt x="205" y="78"/>
                    <a:pt x="206" y="78"/>
                    <a:pt x="206" y="78"/>
                  </a:cubicBezTo>
                  <a:cubicBezTo>
                    <a:pt x="206" y="78"/>
                    <a:pt x="206" y="78"/>
                    <a:pt x="206" y="78"/>
                  </a:cubicBezTo>
                  <a:cubicBezTo>
                    <a:pt x="206" y="78"/>
                    <a:pt x="206" y="78"/>
                    <a:pt x="206" y="78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5" y="60"/>
                    <a:pt x="215" y="60"/>
                    <a:pt x="215" y="60"/>
                  </a:cubicBezTo>
                  <a:cubicBezTo>
                    <a:pt x="215" y="49"/>
                    <a:pt x="215" y="49"/>
                    <a:pt x="215" y="49"/>
                  </a:cubicBezTo>
                  <a:cubicBezTo>
                    <a:pt x="224" y="46"/>
                    <a:pt x="224" y="46"/>
                    <a:pt x="224" y="46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15" y="37"/>
                    <a:pt x="215" y="37"/>
                    <a:pt x="215" y="37"/>
                  </a:cubicBezTo>
                  <a:cubicBezTo>
                    <a:pt x="213" y="30"/>
                    <a:pt x="213" y="30"/>
                    <a:pt x="213" y="30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8" y="21"/>
                    <a:pt x="208" y="21"/>
                    <a:pt x="208" y="21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6" y="21"/>
                    <a:pt x="206" y="21"/>
                    <a:pt x="206" y="21"/>
                  </a:cubicBezTo>
                  <a:cubicBezTo>
                    <a:pt x="205" y="20"/>
                    <a:pt x="205" y="18"/>
                    <a:pt x="205" y="16"/>
                  </a:cubicBezTo>
                  <a:cubicBezTo>
                    <a:pt x="205" y="8"/>
                    <a:pt x="204" y="3"/>
                    <a:pt x="20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3519065" y="2204913"/>
              <a:ext cx="542848" cy="403565"/>
            </a:xfrm>
            <a:custGeom>
              <a:avLst/>
              <a:gdLst>
                <a:gd name="T0" fmla="*/ 269 w 304"/>
                <a:gd name="T1" fmla="*/ 190 h 226"/>
                <a:gd name="T2" fmla="*/ 269 w 304"/>
                <a:gd name="T3" fmla="*/ 135 h 226"/>
                <a:gd name="T4" fmla="*/ 273 w 304"/>
                <a:gd name="T5" fmla="*/ 106 h 226"/>
                <a:gd name="T6" fmla="*/ 269 w 304"/>
                <a:gd name="T7" fmla="*/ 0 h 226"/>
                <a:gd name="T8" fmla="*/ 169 w 304"/>
                <a:gd name="T9" fmla="*/ 19 h 226"/>
                <a:gd name="T10" fmla="*/ 141 w 304"/>
                <a:gd name="T11" fmla="*/ 47 h 226"/>
                <a:gd name="T12" fmla="*/ 149 w 304"/>
                <a:gd name="T13" fmla="*/ 54 h 226"/>
                <a:gd name="T14" fmla="*/ 145 w 304"/>
                <a:gd name="T15" fmla="*/ 62 h 226"/>
                <a:gd name="T16" fmla="*/ 149 w 304"/>
                <a:gd name="T17" fmla="*/ 78 h 226"/>
                <a:gd name="T18" fmla="*/ 118 w 304"/>
                <a:gd name="T19" fmla="*/ 90 h 226"/>
                <a:gd name="T20" fmla="*/ 94 w 304"/>
                <a:gd name="T21" fmla="*/ 93 h 226"/>
                <a:gd name="T22" fmla="*/ 36 w 304"/>
                <a:gd name="T23" fmla="*/ 93 h 226"/>
                <a:gd name="T24" fmla="*/ 32 w 304"/>
                <a:gd name="T25" fmla="*/ 129 h 226"/>
                <a:gd name="T26" fmla="*/ 0 w 304"/>
                <a:gd name="T27" fmla="*/ 148 h 226"/>
                <a:gd name="T28" fmla="*/ 179 w 304"/>
                <a:gd name="T29" fmla="*/ 150 h 226"/>
                <a:gd name="T30" fmla="*/ 179 w 304"/>
                <a:gd name="T31" fmla="*/ 172 h 226"/>
                <a:gd name="T32" fmla="*/ 188 w 304"/>
                <a:gd name="T33" fmla="*/ 178 h 226"/>
                <a:gd name="T34" fmla="*/ 198 w 304"/>
                <a:gd name="T35" fmla="*/ 193 h 226"/>
                <a:gd name="T36" fmla="*/ 214 w 304"/>
                <a:gd name="T37" fmla="*/ 202 h 226"/>
                <a:gd name="T38" fmla="*/ 236 w 304"/>
                <a:gd name="T39" fmla="*/ 219 h 226"/>
                <a:gd name="T40" fmla="*/ 247 w 304"/>
                <a:gd name="T41" fmla="*/ 210 h 226"/>
                <a:gd name="T42" fmla="*/ 239 w 304"/>
                <a:gd name="T43" fmla="*/ 220 h 226"/>
                <a:gd name="T44" fmla="*/ 238 w 304"/>
                <a:gd name="T45" fmla="*/ 222 h 226"/>
                <a:gd name="T46" fmla="*/ 236 w 304"/>
                <a:gd name="T47" fmla="*/ 225 h 226"/>
                <a:gd name="T48" fmla="*/ 239 w 304"/>
                <a:gd name="T49" fmla="*/ 225 h 226"/>
                <a:gd name="T50" fmla="*/ 241 w 304"/>
                <a:gd name="T51" fmla="*/ 223 h 226"/>
                <a:gd name="T52" fmla="*/ 242 w 304"/>
                <a:gd name="T53" fmla="*/ 221 h 226"/>
                <a:gd name="T54" fmla="*/ 299 w 304"/>
                <a:gd name="T55" fmla="*/ 200 h 226"/>
                <a:gd name="T56" fmla="*/ 298 w 304"/>
                <a:gd name="T57" fmla="*/ 200 h 226"/>
                <a:gd name="T58" fmla="*/ 299 w 304"/>
                <a:gd name="T59" fmla="*/ 200 h 226"/>
                <a:gd name="T60" fmla="*/ 302 w 304"/>
                <a:gd name="T61" fmla="*/ 207 h 226"/>
                <a:gd name="T62" fmla="*/ 298 w 304"/>
                <a:gd name="T63" fmla="*/ 209 h 226"/>
                <a:gd name="T64" fmla="*/ 296 w 304"/>
                <a:gd name="T65" fmla="*/ 208 h 226"/>
                <a:gd name="T66" fmla="*/ 294 w 304"/>
                <a:gd name="T67" fmla="*/ 209 h 226"/>
                <a:gd name="T68" fmla="*/ 291 w 304"/>
                <a:gd name="T69" fmla="*/ 209 h 226"/>
                <a:gd name="T70" fmla="*/ 288 w 304"/>
                <a:gd name="T71" fmla="*/ 212 h 226"/>
                <a:gd name="T72" fmla="*/ 284 w 304"/>
                <a:gd name="T73" fmla="*/ 212 h 226"/>
                <a:gd name="T74" fmla="*/ 290 w 304"/>
                <a:gd name="T75" fmla="*/ 207 h 226"/>
                <a:gd name="T76" fmla="*/ 290 w 304"/>
                <a:gd name="T77" fmla="*/ 205 h 226"/>
                <a:gd name="T78" fmla="*/ 284 w 304"/>
                <a:gd name="T79" fmla="*/ 209 h 226"/>
                <a:gd name="T80" fmla="*/ 270 w 304"/>
                <a:gd name="T81" fmla="*/ 211 h 226"/>
                <a:gd name="T82" fmla="*/ 264 w 304"/>
                <a:gd name="T83" fmla="*/ 212 h 226"/>
                <a:gd name="T84" fmla="*/ 259 w 304"/>
                <a:gd name="T85" fmla="*/ 212 h 226"/>
                <a:gd name="T86" fmla="*/ 251 w 304"/>
                <a:gd name="T87" fmla="*/ 216 h 226"/>
                <a:gd name="T88" fmla="*/ 247 w 304"/>
                <a:gd name="T89" fmla="*/ 216 h 226"/>
                <a:gd name="T90" fmla="*/ 244 w 304"/>
                <a:gd name="T91" fmla="*/ 219 h 226"/>
                <a:gd name="T92" fmla="*/ 244 w 304"/>
                <a:gd name="T93" fmla="*/ 221 h 226"/>
                <a:gd name="T94" fmla="*/ 245 w 304"/>
                <a:gd name="T95" fmla="*/ 223 h 226"/>
                <a:gd name="T96" fmla="*/ 250 w 304"/>
                <a:gd name="T97" fmla="*/ 223 h 226"/>
                <a:gd name="T98" fmla="*/ 253 w 304"/>
                <a:gd name="T99" fmla="*/ 222 h 226"/>
                <a:gd name="T100" fmla="*/ 256 w 304"/>
                <a:gd name="T101" fmla="*/ 222 h 226"/>
                <a:gd name="T102" fmla="*/ 259 w 304"/>
                <a:gd name="T103" fmla="*/ 222 h 226"/>
                <a:gd name="T104" fmla="*/ 264 w 304"/>
                <a:gd name="T105" fmla="*/ 221 h 226"/>
                <a:gd name="T106" fmla="*/ 269 w 304"/>
                <a:gd name="T107" fmla="*/ 221 h 226"/>
                <a:gd name="T108" fmla="*/ 273 w 304"/>
                <a:gd name="T109" fmla="*/ 219 h 226"/>
                <a:gd name="T110" fmla="*/ 279 w 304"/>
                <a:gd name="T111" fmla="*/ 218 h 226"/>
                <a:gd name="T112" fmla="*/ 285 w 304"/>
                <a:gd name="T113" fmla="*/ 216 h 226"/>
                <a:gd name="T114" fmla="*/ 288 w 304"/>
                <a:gd name="T115" fmla="*/ 216 h 226"/>
                <a:gd name="T116" fmla="*/ 292 w 304"/>
                <a:gd name="T117" fmla="*/ 214 h 226"/>
                <a:gd name="T118" fmla="*/ 295 w 304"/>
                <a:gd name="T119" fmla="*/ 212 h 226"/>
                <a:gd name="T120" fmla="*/ 298 w 304"/>
                <a:gd name="T121" fmla="*/ 210 h 226"/>
                <a:gd name="T122" fmla="*/ 302 w 304"/>
                <a:gd name="T123" fmla="*/ 209 h 226"/>
                <a:gd name="T124" fmla="*/ 304 w 304"/>
                <a:gd name="T125" fmla="*/ 20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" h="226">
                  <a:moveTo>
                    <a:pt x="262" y="205"/>
                  </a:moveTo>
                  <a:cubicBezTo>
                    <a:pt x="262" y="195"/>
                    <a:pt x="262" y="195"/>
                    <a:pt x="262" y="195"/>
                  </a:cubicBezTo>
                  <a:cubicBezTo>
                    <a:pt x="269" y="190"/>
                    <a:pt x="269" y="190"/>
                    <a:pt x="269" y="190"/>
                  </a:cubicBezTo>
                  <a:cubicBezTo>
                    <a:pt x="269" y="189"/>
                    <a:pt x="269" y="189"/>
                    <a:pt x="269" y="189"/>
                  </a:cubicBezTo>
                  <a:cubicBezTo>
                    <a:pt x="269" y="186"/>
                    <a:pt x="270" y="172"/>
                    <a:pt x="270" y="158"/>
                  </a:cubicBezTo>
                  <a:cubicBezTo>
                    <a:pt x="270" y="147"/>
                    <a:pt x="270" y="137"/>
                    <a:pt x="269" y="135"/>
                  </a:cubicBezTo>
                  <a:cubicBezTo>
                    <a:pt x="268" y="135"/>
                    <a:pt x="267" y="132"/>
                    <a:pt x="272" y="112"/>
                  </a:cubicBezTo>
                  <a:cubicBezTo>
                    <a:pt x="273" y="108"/>
                    <a:pt x="273" y="108"/>
                    <a:pt x="273" y="108"/>
                  </a:cubicBezTo>
                  <a:cubicBezTo>
                    <a:pt x="273" y="106"/>
                    <a:pt x="273" y="106"/>
                    <a:pt x="273" y="106"/>
                  </a:cubicBezTo>
                  <a:cubicBezTo>
                    <a:pt x="274" y="102"/>
                    <a:pt x="275" y="98"/>
                    <a:pt x="276" y="96"/>
                  </a:cubicBezTo>
                  <a:cubicBezTo>
                    <a:pt x="269" y="85"/>
                    <a:pt x="269" y="85"/>
                    <a:pt x="269" y="85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49" y="54"/>
                    <a:pt x="149" y="54"/>
                    <a:pt x="149" y="54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9" y="78"/>
                    <a:pt x="149" y="78"/>
                    <a:pt x="149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18" y="90"/>
                    <a:pt x="118" y="90"/>
                    <a:pt x="118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79" y="151"/>
                    <a:pt x="180" y="156"/>
                    <a:pt x="180" y="164"/>
                  </a:cubicBezTo>
                  <a:cubicBezTo>
                    <a:pt x="180" y="166"/>
                    <a:pt x="180" y="168"/>
                    <a:pt x="181" y="169"/>
                  </a:cubicBezTo>
                  <a:cubicBezTo>
                    <a:pt x="179" y="172"/>
                    <a:pt x="179" y="172"/>
                    <a:pt x="179" y="172"/>
                  </a:cubicBezTo>
                  <a:cubicBezTo>
                    <a:pt x="183" y="169"/>
                    <a:pt x="183" y="169"/>
                    <a:pt x="183" y="169"/>
                  </a:cubicBezTo>
                  <a:cubicBezTo>
                    <a:pt x="183" y="169"/>
                    <a:pt x="183" y="169"/>
                    <a:pt x="184" y="169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190" y="185"/>
                    <a:pt x="190" y="185"/>
                    <a:pt x="190" y="185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199" y="193"/>
                    <a:pt x="199" y="193"/>
                    <a:pt x="199" y="193"/>
                  </a:cubicBezTo>
                  <a:cubicBezTo>
                    <a:pt x="203" y="193"/>
                    <a:pt x="203" y="193"/>
                    <a:pt x="203" y="193"/>
                  </a:cubicBezTo>
                  <a:cubicBezTo>
                    <a:pt x="214" y="202"/>
                    <a:pt x="214" y="202"/>
                    <a:pt x="214" y="202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30" y="211"/>
                    <a:pt x="230" y="211"/>
                    <a:pt x="230" y="211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43" y="214"/>
                    <a:pt x="243" y="214"/>
                    <a:pt x="243" y="214"/>
                  </a:cubicBezTo>
                  <a:cubicBezTo>
                    <a:pt x="247" y="210"/>
                    <a:pt x="247" y="210"/>
                    <a:pt x="247" y="210"/>
                  </a:cubicBezTo>
                  <a:cubicBezTo>
                    <a:pt x="262" y="205"/>
                    <a:pt x="262" y="205"/>
                    <a:pt x="262" y="205"/>
                  </a:cubicBezTo>
                  <a:close/>
                  <a:moveTo>
                    <a:pt x="240" y="221"/>
                  </a:moveTo>
                  <a:cubicBezTo>
                    <a:pt x="239" y="220"/>
                    <a:pt x="239" y="220"/>
                    <a:pt x="239" y="220"/>
                  </a:cubicBezTo>
                  <a:cubicBezTo>
                    <a:pt x="238" y="221"/>
                    <a:pt x="238" y="221"/>
                    <a:pt x="238" y="221"/>
                  </a:cubicBezTo>
                  <a:cubicBezTo>
                    <a:pt x="238" y="222"/>
                    <a:pt x="238" y="222"/>
                    <a:pt x="238" y="222"/>
                  </a:cubicBezTo>
                  <a:cubicBezTo>
                    <a:pt x="238" y="222"/>
                    <a:pt x="238" y="222"/>
                    <a:pt x="238" y="222"/>
                  </a:cubicBezTo>
                  <a:cubicBezTo>
                    <a:pt x="237" y="223"/>
                    <a:pt x="237" y="223"/>
                    <a:pt x="237" y="223"/>
                  </a:cubicBezTo>
                  <a:cubicBezTo>
                    <a:pt x="237" y="224"/>
                    <a:pt x="237" y="224"/>
                    <a:pt x="237" y="224"/>
                  </a:cubicBezTo>
                  <a:cubicBezTo>
                    <a:pt x="236" y="225"/>
                    <a:pt x="236" y="225"/>
                    <a:pt x="236" y="225"/>
                  </a:cubicBezTo>
                  <a:cubicBezTo>
                    <a:pt x="236" y="226"/>
                    <a:pt x="236" y="226"/>
                    <a:pt x="236" y="226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39" y="225"/>
                    <a:pt x="239" y="225"/>
                    <a:pt x="239" y="225"/>
                  </a:cubicBezTo>
                  <a:cubicBezTo>
                    <a:pt x="240" y="225"/>
                    <a:pt x="240" y="225"/>
                    <a:pt x="240" y="225"/>
                  </a:cubicBezTo>
                  <a:cubicBezTo>
                    <a:pt x="240" y="224"/>
                    <a:pt x="240" y="224"/>
                    <a:pt x="240" y="224"/>
                  </a:cubicBezTo>
                  <a:cubicBezTo>
                    <a:pt x="241" y="223"/>
                    <a:pt x="241" y="223"/>
                    <a:pt x="241" y="223"/>
                  </a:cubicBezTo>
                  <a:cubicBezTo>
                    <a:pt x="242" y="223"/>
                    <a:pt x="242" y="223"/>
                    <a:pt x="242" y="223"/>
                  </a:cubicBezTo>
                  <a:cubicBezTo>
                    <a:pt x="242" y="222"/>
                    <a:pt x="242" y="222"/>
                    <a:pt x="242" y="222"/>
                  </a:cubicBezTo>
                  <a:cubicBezTo>
                    <a:pt x="242" y="221"/>
                    <a:pt x="242" y="221"/>
                    <a:pt x="242" y="221"/>
                  </a:cubicBezTo>
                  <a:cubicBezTo>
                    <a:pt x="241" y="221"/>
                    <a:pt x="241" y="221"/>
                    <a:pt x="241" y="221"/>
                  </a:cubicBezTo>
                  <a:lnTo>
                    <a:pt x="240" y="221"/>
                  </a:lnTo>
                  <a:close/>
                  <a:moveTo>
                    <a:pt x="299" y="200"/>
                  </a:moveTo>
                  <a:cubicBezTo>
                    <a:pt x="300" y="199"/>
                    <a:pt x="300" y="199"/>
                    <a:pt x="300" y="199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9" y="201"/>
                    <a:pt x="299" y="201"/>
                    <a:pt x="299" y="201"/>
                  </a:cubicBezTo>
                  <a:lnTo>
                    <a:pt x="299" y="200"/>
                  </a:lnTo>
                  <a:close/>
                  <a:moveTo>
                    <a:pt x="303" y="207"/>
                  </a:move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1" y="208"/>
                    <a:pt x="301" y="208"/>
                  </a:cubicBezTo>
                  <a:cubicBezTo>
                    <a:pt x="300" y="208"/>
                    <a:pt x="300" y="208"/>
                    <a:pt x="300" y="208"/>
                  </a:cubicBezTo>
                  <a:cubicBezTo>
                    <a:pt x="298" y="209"/>
                    <a:pt x="298" y="209"/>
                    <a:pt x="298" y="209"/>
                  </a:cubicBezTo>
                  <a:cubicBezTo>
                    <a:pt x="297" y="209"/>
                    <a:pt x="297" y="209"/>
                    <a:pt x="297" y="209"/>
                  </a:cubicBezTo>
                  <a:cubicBezTo>
                    <a:pt x="297" y="208"/>
                    <a:pt x="297" y="208"/>
                    <a:pt x="297" y="208"/>
                  </a:cubicBezTo>
                  <a:cubicBezTo>
                    <a:pt x="296" y="208"/>
                    <a:pt x="296" y="208"/>
                    <a:pt x="296" y="208"/>
                  </a:cubicBezTo>
                  <a:cubicBezTo>
                    <a:pt x="296" y="208"/>
                    <a:pt x="296" y="208"/>
                    <a:pt x="296" y="208"/>
                  </a:cubicBezTo>
                  <a:cubicBezTo>
                    <a:pt x="296" y="209"/>
                    <a:pt x="295" y="208"/>
                    <a:pt x="295" y="208"/>
                  </a:cubicBez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1" y="209"/>
                    <a:pt x="290" y="210"/>
                  </a:cubicBezTo>
                  <a:cubicBezTo>
                    <a:pt x="289" y="211"/>
                    <a:pt x="288" y="212"/>
                    <a:pt x="288" y="212"/>
                  </a:cubicBezTo>
                  <a:cubicBezTo>
                    <a:pt x="286" y="213"/>
                    <a:pt x="288" y="214"/>
                    <a:pt x="288" y="214"/>
                  </a:cubicBezTo>
                  <a:cubicBezTo>
                    <a:pt x="287" y="215"/>
                    <a:pt x="286" y="213"/>
                    <a:pt x="286" y="213"/>
                  </a:cubicBezTo>
                  <a:cubicBezTo>
                    <a:pt x="286" y="213"/>
                    <a:pt x="284" y="212"/>
                    <a:pt x="284" y="212"/>
                  </a:cubicBezTo>
                  <a:cubicBezTo>
                    <a:pt x="283" y="212"/>
                    <a:pt x="284" y="212"/>
                    <a:pt x="284" y="212"/>
                  </a:cubicBezTo>
                  <a:cubicBezTo>
                    <a:pt x="287" y="209"/>
                    <a:pt x="287" y="209"/>
                    <a:pt x="287" y="209"/>
                  </a:cubicBezTo>
                  <a:cubicBezTo>
                    <a:pt x="288" y="209"/>
                    <a:pt x="290" y="207"/>
                    <a:pt x="290" y="207"/>
                  </a:cubicBezTo>
                  <a:cubicBezTo>
                    <a:pt x="290" y="206"/>
                    <a:pt x="293" y="205"/>
                    <a:pt x="293" y="205"/>
                  </a:cubicBezTo>
                  <a:cubicBezTo>
                    <a:pt x="294" y="205"/>
                    <a:pt x="292" y="204"/>
                    <a:pt x="292" y="204"/>
                  </a:cubicBezTo>
                  <a:cubicBezTo>
                    <a:pt x="292" y="205"/>
                    <a:pt x="290" y="205"/>
                    <a:pt x="290" y="205"/>
                  </a:cubicBezTo>
                  <a:cubicBezTo>
                    <a:pt x="288" y="207"/>
                    <a:pt x="288" y="207"/>
                    <a:pt x="288" y="207"/>
                  </a:cubicBezTo>
                  <a:cubicBezTo>
                    <a:pt x="287" y="207"/>
                    <a:pt x="286" y="208"/>
                    <a:pt x="286" y="208"/>
                  </a:cubicBezTo>
                  <a:cubicBezTo>
                    <a:pt x="286" y="208"/>
                    <a:pt x="284" y="209"/>
                    <a:pt x="284" y="209"/>
                  </a:cubicBezTo>
                  <a:cubicBezTo>
                    <a:pt x="283" y="210"/>
                    <a:pt x="282" y="210"/>
                    <a:pt x="282" y="210"/>
                  </a:cubicBezTo>
                  <a:cubicBezTo>
                    <a:pt x="281" y="210"/>
                    <a:pt x="277" y="210"/>
                    <a:pt x="277" y="210"/>
                  </a:cubicBezTo>
                  <a:cubicBezTo>
                    <a:pt x="275" y="211"/>
                    <a:pt x="270" y="211"/>
                    <a:pt x="270" y="211"/>
                  </a:cubicBezTo>
                  <a:cubicBezTo>
                    <a:pt x="269" y="210"/>
                    <a:pt x="268" y="211"/>
                    <a:pt x="268" y="211"/>
                  </a:cubicBezTo>
                  <a:cubicBezTo>
                    <a:pt x="268" y="212"/>
                    <a:pt x="265" y="213"/>
                    <a:pt x="265" y="213"/>
                  </a:cubicBezTo>
                  <a:cubicBezTo>
                    <a:pt x="265" y="212"/>
                    <a:pt x="264" y="212"/>
                    <a:pt x="264" y="212"/>
                  </a:cubicBezTo>
                  <a:cubicBezTo>
                    <a:pt x="264" y="212"/>
                    <a:pt x="261" y="212"/>
                    <a:pt x="261" y="212"/>
                  </a:cubicBezTo>
                  <a:cubicBezTo>
                    <a:pt x="261" y="212"/>
                    <a:pt x="260" y="212"/>
                    <a:pt x="260" y="212"/>
                  </a:cubicBezTo>
                  <a:cubicBezTo>
                    <a:pt x="260" y="212"/>
                    <a:pt x="259" y="212"/>
                    <a:pt x="259" y="212"/>
                  </a:cubicBezTo>
                  <a:cubicBezTo>
                    <a:pt x="259" y="213"/>
                    <a:pt x="258" y="213"/>
                    <a:pt x="258" y="213"/>
                  </a:cubicBezTo>
                  <a:cubicBezTo>
                    <a:pt x="256" y="212"/>
                    <a:pt x="256" y="213"/>
                    <a:pt x="255" y="213"/>
                  </a:cubicBezTo>
                  <a:cubicBezTo>
                    <a:pt x="254" y="213"/>
                    <a:pt x="252" y="216"/>
                    <a:pt x="251" y="216"/>
                  </a:cubicBezTo>
                  <a:cubicBezTo>
                    <a:pt x="251" y="215"/>
                    <a:pt x="246" y="217"/>
                    <a:pt x="246" y="217"/>
                  </a:cubicBezTo>
                  <a:cubicBezTo>
                    <a:pt x="246" y="217"/>
                    <a:pt x="246" y="217"/>
                    <a:pt x="246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6" y="216"/>
                    <a:pt x="246" y="216"/>
                    <a:pt x="246" y="216"/>
                  </a:cubicBezTo>
                  <a:cubicBezTo>
                    <a:pt x="244" y="218"/>
                    <a:pt x="244" y="218"/>
                    <a:pt x="244" y="218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4" y="220"/>
                    <a:pt x="244" y="220"/>
                    <a:pt x="244" y="220"/>
                  </a:cubicBezTo>
                  <a:cubicBezTo>
                    <a:pt x="244" y="220"/>
                    <a:pt x="244" y="220"/>
                    <a:pt x="244" y="220"/>
                  </a:cubicBezTo>
                  <a:cubicBezTo>
                    <a:pt x="244" y="221"/>
                    <a:pt x="244" y="221"/>
                    <a:pt x="244" y="221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8" y="223"/>
                    <a:pt x="248" y="223"/>
                    <a:pt x="248" y="223"/>
                  </a:cubicBezTo>
                  <a:cubicBezTo>
                    <a:pt x="250" y="223"/>
                    <a:pt x="250" y="223"/>
                    <a:pt x="250" y="223"/>
                  </a:cubicBezTo>
                  <a:cubicBezTo>
                    <a:pt x="251" y="223"/>
                    <a:pt x="251" y="223"/>
                    <a:pt x="251" y="223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53" y="222"/>
                    <a:pt x="253" y="222"/>
                    <a:pt x="253" y="222"/>
                  </a:cubicBezTo>
                  <a:cubicBezTo>
                    <a:pt x="254" y="222"/>
                    <a:pt x="254" y="222"/>
                    <a:pt x="254" y="222"/>
                  </a:cubicBezTo>
                  <a:cubicBezTo>
                    <a:pt x="255" y="222"/>
                    <a:pt x="255" y="222"/>
                    <a:pt x="255" y="222"/>
                  </a:cubicBezTo>
                  <a:cubicBezTo>
                    <a:pt x="256" y="222"/>
                    <a:pt x="256" y="222"/>
                    <a:pt x="256" y="222"/>
                  </a:cubicBezTo>
                  <a:cubicBezTo>
                    <a:pt x="258" y="222"/>
                    <a:pt x="258" y="222"/>
                    <a:pt x="258" y="222"/>
                  </a:cubicBezTo>
                  <a:cubicBezTo>
                    <a:pt x="258" y="222"/>
                    <a:pt x="258" y="222"/>
                    <a:pt x="258" y="222"/>
                  </a:cubicBezTo>
                  <a:cubicBezTo>
                    <a:pt x="259" y="222"/>
                    <a:pt x="259" y="222"/>
                    <a:pt x="259" y="222"/>
                  </a:cubicBezTo>
                  <a:cubicBezTo>
                    <a:pt x="260" y="221"/>
                    <a:pt x="260" y="221"/>
                    <a:pt x="260" y="221"/>
                  </a:cubicBezTo>
                  <a:cubicBezTo>
                    <a:pt x="262" y="221"/>
                    <a:pt x="262" y="221"/>
                    <a:pt x="262" y="221"/>
                  </a:cubicBezTo>
                  <a:cubicBezTo>
                    <a:pt x="264" y="221"/>
                    <a:pt x="264" y="221"/>
                    <a:pt x="264" y="221"/>
                  </a:cubicBezTo>
                  <a:cubicBezTo>
                    <a:pt x="265" y="221"/>
                    <a:pt x="265" y="221"/>
                    <a:pt x="265" y="221"/>
                  </a:cubicBezTo>
                  <a:cubicBezTo>
                    <a:pt x="267" y="221"/>
                    <a:pt x="267" y="221"/>
                    <a:pt x="267" y="221"/>
                  </a:cubicBezTo>
                  <a:cubicBezTo>
                    <a:pt x="269" y="221"/>
                    <a:pt x="269" y="221"/>
                    <a:pt x="269" y="221"/>
                  </a:cubicBezTo>
                  <a:cubicBezTo>
                    <a:pt x="271" y="220"/>
                    <a:pt x="271" y="220"/>
                    <a:pt x="271" y="220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3" y="219"/>
                    <a:pt x="273" y="219"/>
                    <a:pt x="273" y="219"/>
                  </a:cubicBezTo>
                  <a:cubicBezTo>
                    <a:pt x="276" y="219"/>
                    <a:pt x="276" y="219"/>
                    <a:pt x="276" y="219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9" y="218"/>
                    <a:pt x="279" y="218"/>
                    <a:pt x="279" y="218"/>
                  </a:cubicBezTo>
                  <a:cubicBezTo>
                    <a:pt x="281" y="218"/>
                    <a:pt x="281" y="218"/>
                    <a:pt x="281" y="218"/>
                  </a:cubicBezTo>
                  <a:cubicBezTo>
                    <a:pt x="282" y="217"/>
                    <a:pt x="282" y="217"/>
                    <a:pt x="282" y="217"/>
                  </a:cubicBezTo>
                  <a:cubicBezTo>
                    <a:pt x="285" y="216"/>
                    <a:pt x="285" y="216"/>
                    <a:pt x="285" y="216"/>
                  </a:cubicBezTo>
                  <a:cubicBezTo>
                    <a:pt x="285" y="216"/>
                    <a:pt x="285" y="216"/>
                    <a:pt x="285" y="216"/>
                  </a:cubicBezTo>
                  <a:cubicBezTo>
                    <a:pt x="286" y="216"/>
                    <a:pt x="286" y="216"/>
                    <a:pt x="286" y="216"/>
                  </a:cubicBezTo>
                  <a:cubicBezTo>
                    <a:pt x="288" y="216"/>
                    <a:pt x="288" y="216"/>
                    <a:pt x="288" y="216"/>
                  </a:cubicBezTo>
                  <a:cubicBezTo>
                    <a:pt x="290" y="215"/>
                    <a:pt x="290" y="215"/>
                    <a:pt x="290" y="215"/>
                  </a:cubicBezTo>
                  <a:cubicBezTo>
                    <a:pt x="290" y="215"/>
                    <a:pt x="291" y="214"/>
                    <a:pt x="291" y="214"/>
                  </a:cubicBezTo>
                  <a:cubicBezTo>
                    <a:pt x="291" y="214"/>
                    <a:pt x="292" y="214"/>
                    <a:pt x="292" y="214"/>
                  </a:cubicBezTo>
                  <a:cubicBezTo>
                    <a:pt x="293" y="213"/>
                    <a:pt x="293" y="213"/>
                    <a:pt x="293" y="213"/>
                  </a:cubicBezTo>
                  <a:cubicBezTo>
                    <a:pt x="294" y="213"/>
                    <a:pt x="294" y="213"/>
                    <a:pt x="294" y="213"/>
                  </a:cubicBezTo>
                  <a:cubicBezTo>
                    <a:pt x="295" y="212"/>
                    <a:pt x="295" y="212"/>
                    <a:pt x="295" y="212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1" y="209"/>
                    <a:pt x="301" y="209"/>
                    <a:pt x="301" y="209"/>
                  </a:cubicBezTo>
                  <a:cubicBezTo>
                    <a:pt x="302" y="209"/>
                    <a:pt x="302" y="209"/>
                    <a:pt x="302" y="209"/>
                  </a:cubicBezTo>
                  <a:cubicBezTo>
                    <a:pt x="303" y="208"/>
                    <a:pt x="303" y="208"/>
                    <a:pt x="303" y="208"/>
                  </a:cubicBezTo>
                  <a:cubicBezTo>
                    <a:pt x="304" y="208"/>
                    <a:pt x="304" y="208"/>
                    <a:pt x="304" y="208"/>
                  </a:cubicBezTo>
                  <a:cubicBezTo>
                    <a:pt x="304" y="207"/>
                    <a:pt x="304" y="207"/>
                    <a:pt x="304" y="207"/>
                  </a:cubicBezTo>
                  <a:lnTo>
                    <a:pt x="303" y="207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1219200" y="1752600"/>
            <a:ext cx="426720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bri" pitchFamily="34" charset="0"/>
              </a:rPr>
              <a:t>Exporting waste costs NYC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  <a:latin typeface="Calibri" pitchFamily="34" charset="0"/>
              </a:rPr>
              <a:t>$300 Million </a:t>
            </a:r>
            <a:endParaRPr lang="en-US" sz="5400" b="1" dirty="0">
              <a:solidFill>
                <a:schemeClr val="bg1"/>
              </a:solidFill>
            </a:endParaRPr>
          </a:p>
        </p:txBody>
      </p:sp>
      <p:pic>
        <p:nvPicPr>
          <p:cNvPr id="53254" name="Picture 6" descr="http://previews.123rf.com/images/angelha/angelha1202/angelha120200058/12480478-Road-sea-and-space-transport-icons-set-Stock-Vector-train-cargo-plane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68532" t="77019" b="5590"/>
          <a:stretch>
            <a:fillRect/>
          </a:stretch>
        </p:blipFill>
        <p:spPr bwMode="auto">
          <a:xfrm>
            <a:off x="7772400" y="3352800"/>
            <a:ext cx="974668" cy="762000"/>
          </a:xfrm>
          <a:prstGeom prst="rect">
            <a:avLst/>
          </a:prstGeom>
          <a:noFill/>
        </p:spPr>
      </p:pic>
      <p:pic>
        <p:nvPicPr>
          <p:cNvPr id="65" name="Picture 6" descr="http://previews.123rf.com/images/angelha/angelha1202/angelha120200058/12480478-Road-sea-and-space-transport-icons-set-Stock-Vector-train-cargo-plane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52795" r="64855" b="31056"/>
          <a:stretch>
            <a:fillRect/>
          </a:stretch>
        </p:blipFill>
        <p:spPr bwMode="auto">
          <a:xfrm>
            <a:off x="7010400" y="4953000"/>
            <a:ext cx="1289538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Jobs</a:t>
            </a:r>
          </a:p>
        </p:txBody>
      </p:sp>
      <p:pic>
        <p:nvPicPr>
          <p:cNvPr id="7" name="Picture 6" descr="pratt pap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094008"/>
            <a:ext cx="2809034" cy="2680904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Sunset%20Park%20MRF_I.jpg"/>
          <p:cNvPicPr>
            <a:picLocks noChangeAspect="1"/>
          </p:cNvPicPr>
          <p:nvPr/>
        </p:nvPicPr>
        <p:blipFill>
          <a:blip r:embed="rId4" cstate="print"/>
          <a:srcRect t="9718"/>
          <a:stretch>
            <a:fillRect/>
          </a:stretch>
        </p:blipFill>
        <p:spPr>
          <a:xfrm>
            <a:off x="3124200" y="3094008"/>
            <a:ext cx="2806992" cy="269719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52400" y="2057400"/>
            <a:ext cx="2819400" cy="96040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latin typeface="+mj-lt"/>
                <a:ea typeface="Roboto" charset="0"/>
                <a:cs typeface="Roboto" charset="0"/>
              </a:rPr>
              <a:t>Pratt Industries (S.I.)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124200" y="2057400"/>
            <a:ext cx="2819400" cy="9604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latin typeface="+mj-lt"/>
                <a:ea typeface="Roboto" charset="0"/>
                <a:cs typeface="Roboto" charset="0"/>
              </a:rPr>
              <a:t>SIMS Municipal Recycling (BK)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096000" y="2057400"/>
            <a:ext cx="2819400" cy="9604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000" b="1" dirty="0"/>
              <a:t>Composting Facilities (near NYC)</a:t>
            </a:r>
            <a:endParaRPr lang="en-US" sz="2000" b="1" dirty="0"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2400" y="6858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Calibri" pitchFamily="34" charset="0"/>
              </a:rPr>
              <a:t>Recycling can create up to 7x more jobs than sending waste to landfills!</a:t>
            </a:r>
          </a:p>
        </p:txBody>
      </p:sp>
      <p:pic>
        <p:nvPicPr>
          <p:cNvPr id="21" name="Picture 20" descr="SI compost facili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1" y="3124200"/>
            <a:ext cx="2895600" cy="267270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411" y="914400"/>
            <a:ext cx="4880083" cy="484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4" descr="http://www.nyenvironmentreport.com/wp-content/uploads/2014/10/NYER101614_5-762x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685800"/>
            <a:ext cx="2971800" cy="186420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8370" name="Picture 2" descr="https://i2.wp.com/freshkillspark.wordpress.com/files/2009/05/sits-floo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640568"/>
            <a:ext cx="2971800" cy="199878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Environmental Justice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304800"/>
            <a:ext cx="3200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atin typeface="Calibri" pitchFamily="34" charset="0"/>
              </a:rPr>
              <a:t>Over 70% of NYC’s waste passes through   3 neighborhoods: </a:t>
            </a:r>
            <a:r>
              <a:rPr lang="en-US" sz="3200" b="1" dirty="0">
                <a:solidFill>
                  <a:schemeClr val="accent1"/>
                </a:solidFill>
                <a:latin typeface="Calibri" pitchFamily="34" charset="0"/>
              </a:rPr>
              <a:t>South Bronx North Brooklyn SE Queens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pic>
        <p:nvPicPr>
          <p:cNvPr id="58377" name="Picture 9" descr="An existing waste transfer station in Williamsburg, Brooklyn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4718208"/>
            <a:ext cx="2971799" cy="198739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It’s the Law!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76600" y="1219200"/>
            <a:ext cx="5562600" cy="99060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Local Law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19 (1989): Recycling Law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276600" y="2286000"/>
            <a:ext cx="5562600" cy="99060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kern="0" dirty="0">
                <a:latin typeface="Calibri" pitchFamily="34" charset="0"/>
              </a:rPr>
              <a:t>Local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Law 41 (2010): School Recycling Plan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76600" y="3352800"/>
            <a:ext cx="5562600" cy="99060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kern="0" noProof="0" dirty="0">
                <a:latin typeface="Calibri" pitchFamily="34" charset="0"/>
              </a:rPr>
              <a:t> Local Law 77 (2013): Organics Collection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276600" y="4419600"/>
            <a:ext cx="5562600" cy="990600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en-US" sz="2400" b="1" kern="0" dirty="0">
                <a:latin typeface="Calibri" pitchFamily="34" charset="0"/>
              </a:rPr>
              <a:t>Chancellor’s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Regulation A-850 (2010)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pic>
        <p:nvPicPr>
          <p:cNvPr id="52226" name="Picture 2" descr="http://wiki.wodgotham.com/images/5/53/Seal_of_New_York_Ci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2667000" cy="265366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8" name="Picture 14" descr="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762000"/>
            <a:ext cx="7143242" cy="4743450"/>
          </a:xfrm>
          <a:prstGeom prst="rect">
            <a:avLst/>
          </a:prstGeom>
          <a:noFill/>
        </p:spPr>
      </p:pic>
      <p:grpSp>
        <p:nvGrpSpPr>
          <p:cNvPr id="15" name="Group 14"/>
          <p:cNvGrpSpPr/>
          <p:nvPr/>
        </p:nvGrpSpPr>
        <p:grpSpPr>
          <a:xfrm>
            <a:off x="228600" y="1066800"/>
            <a:ext cx="8297332" cy="4667250"/>
            <a:chOff x="1066800" y="3124200"/>
            <a:chExt cx="8297332" cy="4667250"/>
          </a:xfrm>
        </p:grpSpPr>
        <p:pic>
          <p:nvPicPr>
            <p:cNvPr id="72716" name="Picture 12" descr="http://i.vimeocdn.com/video/554630673_1280x72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6800" y="3124200"/>
              <a:ext cx="8297332" cy="4667250"/>
            </a:xfrm>
            <a:prstGeom prst="rect">
              <a:avLst/>
            </a:prstGeom>
            <a:noFill/>
          </p:spPr>
        </p:pic>
        <p:sp>
          <p:nvSpPr>
            <p:cNvPr id="12" name="Title 1"/>
            <p:cNvSpPr txBox="1">
              <a:spLocks/>
            </p:cNvSpPr>
            <p:nvPr/>
          </p:nvSpPr>
          <p:spPr>
            <a:xfrm>
              <a:off x="6324600" y="3124200"/>
              <a:ext cx="2995246" cy="762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itchFamily="34" charset="0"/>
                </a:rPr>
                <a:t>Five Gyres </a:t>
              </a:r>
            </a:p>
          </p:txBody>
        </p:sp>
      </p:grpSp>
      <p:pic>
        <p:nvPicPr>
          <p:cNvPr id="72710" name="Picture 6" descr="http://earthzine.org/wp-content/uploads/2015/03/marine-debr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990600"/>
            <a:ext cx="6197600" cy="46482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486400" y="0"/>
            <a:ext cx="36576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Cleanliness &amp; Health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" y="762000"/>
            <a:ext cx="7921118" cy="501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838200"/>
            <a:ext cx="6412552" cy="4809416"/>
          </a:xfrm>
          <a:prstGeom prst="rect">
            <a:avLst/>
          </a:prstGeom>
        </p:spPr>
      </p:pic>
      <p:pic>
        <p:nvPicPr>
          <p:cNvPr id="72708" name="Picture 4" descr="http://d32ogoqmya1dw8.cloudfront.net/images/NAGTWorkshops/health/case_studies/bird_filled_plasti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1828800"/>
            <a:ext cx="5029200" cy="3233058"/>
          </a:xfrm>
          <a:prstGeom prst="rect">
            <a:avLst/>
          </a:prstGeom>
          <a:noFill/>
        </p:spPr>
      </p:pic>
      <p:pic>
        <p:nvPicPr>
          <p:cNvPr id="30722" name="Picture 2" descr="Image result for plastic in sush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3999" y="1828800"/>
            <a:ext cx="358974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762000" y="1600200"/>
            <a:ext cx="7467600" cy="1447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latin typeface="+mj-lt"/>
                <a:ea typeface="Roboto" charset="0"/>
                <a:cs typeface="Roboto" charset="0"/>
              </a:rPr>
              <a:t>So how do we get to Zero Waste in our schools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3810000"/>
            <a:ext cx="1981200" cy="8382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Reduce!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248400" y="3810000"/>
            <a:ext cx="1981200" cy="8382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Recycle!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cxnSp>
        <p:nvCxnSpPr>
          <p:cNvPr id="10" name="Straight Arrow Connector 9"/>
          <p:cNvCxnSpPr>
            <a:stCxn id="7" idx="2"/>
            <a:endCxn id="8" idx="0"/>
          </p:cNvCxnSpPr>
          <p:nvPr/>
        </p:nvCxnSpPr>
        <p:spPr>
          <a:xfrm flipH="1">
            <a:off x="1828800" y="3048000"/>
            <a:ext cx="26670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7" idx="2"/>
            <a:endCxn id="9" idx="0"/>
          </p:cNvCxnSpPr>
          <p:nvPr/>
        </p:nvCxnSpPr>
        <p:spPr>
          <a:xfrm>
            <a:off x="4495800" y="3048000"/>
            <a:ext cx="27432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3521600" y="3810000"/>
            <a:ext cx="1981200" cy="8382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Reuse!</a:t>
            </a:r>
          </a:p>
        </p:txBody>
      </p:sp>
      <p:cxnSp>
        <p:nvCxnSpPr>
          <p:cNvPr id="24" name="Straight Arrow Connector 23"/>
          <p:cNvCxnSpPr>
            <a:stCxn id="7" idx="2"/>
            <a:endCxn id="17" idx="0"/>
          </p:cNvCxnSpPr>
          <p:nvPr/>
        </p:nvCxnSpPr>
        <p:spPr>
          <a:xfrm>
            <a:off x="4495800" y="3048000"/>
            <a:ext cx="16400" cy="7620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90153" y="639806"/>
            <a:ext cx="5117926" cy="838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When we sort it out,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we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…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334000" y="665902"/>
            <a:ext cx="3505200" cy="9571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dirty="0"/>
              <a:t>Create a more organized cafeteria routine</a:t>
            </a:r>
            <a:endParaRPr lang="en-US" sz="2400" dirty="0">
              <a:ea typeface="Roboto" charset="0"/>
              <a:cs typeface="Roboto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0" y="1837053"/>
            <a:ext cx="3505200" cy="914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285750" indent="-285750" algn="ctr">
              <a:lnSpc>
                <a:spcPct val="100000"/>
              </a:lnSpc>
            </a:pPr>
            <a:r>
              <a:rPr lang="en-US" sz="2400" dirty="0"/>
              <a:t>Reduce cleanup for staff by reducing litter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334000" y="2965472"/>
            <a:ext cx="3505200" cy="9008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285750" indent="-285750" algn="ctr">
              <a:lnSpc>
                <a:spcPct val="100000"/>
              </a:lnSpc>
            </a:pPr>
            <a:r>
              <a:rPr lang="en-US" sz="2400" dirty="0"/>
              <a:t>Reduce pest problems by containing food scraps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34000" y="4080321"/>
            <a:ext cx="3505200" cy="9008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dirty="0"/>
              <a:t>Contribute to positive, sustainable habits</a:t>
            </a:r>
            <a:endParaRPr lang="en-US" sz="2400" noProof="0" dirty="0">
              <a:latin typeface="+mj-lt"/>
              <a:ea typeface="Roboto" charset="0"/>
              <a:cs typeface="Roboto" charset="0"/>
            </a:endParaRPr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80302"/>
            <a:ext cx="4955331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334000" y="5195170"/>
            <a:ext cx="3505200" cy="9008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2400" noProof="0" dirty="0">
                <a:latin typeface="+mj-lt"/>
                <a:ea typeface="Roboto" charset="0"/>
                <a:cs typeface="Roboto" charset="0"/>
              </a:rPr>
              <a:t>Support a respectful school culture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  <p:bldP spid="12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200" y="2362200"/>
            <a:ext cx="7315200" cy="1752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latin typeface="+mj-lt"/>
                <a:ea typeface="Roboto" charset="0"/>
                <a:cs typeface="Roboto" charset="0"/>
              </a:rPr>
              <a:t>As teachers, what can you do?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3600" b="1" dirty="0">
                <a:ea typeface="Roboto" charset="0"/>
                <a:cs typeface="Roboto" charset="0"/>
              </a:rPr>
              <a:t>How do we involve students?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648200" y="762000"/>
            <a:ext cx="3429000" cy="1447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Curricular Connections!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838200" y="4267200"/>
            <a:ext cx="3505200" cy="1447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Promotions, Campaigns, Competitions &amp; Games!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762000"/>
            <a:ext cx="3505200" cy="144780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In the </a:t>
            </a:r>
            <a:r>
              <a:rPr lang="en-US" sz="2400" b="1" noProof="0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Classroom: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solidFill>
                  <a:schemeClr val="bg1"/>
                </a:solidFill>
                <a:latin typeface="+mj-lt"/>
                <a:ea typeface="Roboto" charset="0"/>
                <a:cs typeface="Roboto" charset="0"/>
              </a:rPr>
              <a:t>Bin Setups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Rules &amp; Expectations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648200" y="4267200"/>
            <a:ext cx="3505200" cy="1447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Support a Green Team and Student Leadership!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9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282852" y="8382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Recycling is a school expectation and a classroom rule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282852" y="22860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Be conscious of your own habits; students will take notice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282852" y="3696222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Reinforce positive behaviors</a:t>
            </a:r>
          </a:p>
        </p:txBody>
      </p:sp>
      <p:pic>
        <p:nvPicPr>
          <p:cNvPr id="13" name="Picture 12" descr="MS113 Classroom Rule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>
          <a:xfrm>
            <a:off x="347054" y="1676400"/>
            <a:ext cx="4183680" cy="3505200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5282852" y="5105400"/>
            <a:ext cx="3200400" cy="1295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400" dirty="0">
                <a:latin typeface="Calibri" pitchFamily="34" charset="0"/>
              </a:rPr>
              <a:t>Use incentives, competitions to motivate</a:t>
            </a:r>
          </a:p>
        </p:txBody>
      </p:sp>
      <p:cxnSp>
        <p:nvCxnSpPr>
          <p:cNvPr id="19" name="Elbow Connector 18"/>
          <p:cNvCxnSpPr>
            <a:stCxn id="13" idx="3"/>
            <a:endCxn id="6" idx="1"/>
          </p:cNvCxnSpPr>
          <p:nvPr/>
        </p:nvCxnSpPr>
        <p:spPr>
          <a:xfrm flipV="1">
            <a:off x="4530734" y="1485900"/>
            <a:ext cx="752118" cy="19431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3" idx="3"/>
            <a:endCxn id="7" idx="1"/>
          </p:cNvCxnSpPr>
          <p:nvPr/>
        </p:nvCxnSpPr>
        <p:spPr>
          <a:xfrm flipV="1">
            <a:off x="4530734" y="2933700"/>
            <a:ext cx="752118" cy="4953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3" idx="3"/>
            <a:endCxn id="8" idx="1"/>
          </p:cNvCxnSpPr>
          <p:nvPr/>
        </p:nvCxnSpPr>
        <p:spPr>
          <a:xfrm>
            <a:off x="4530734" y="3429000"/>
            <a:ext cx="752118" cy="91492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13" idx="3"/>
            <a:endCxn id="17" idx="1"/>
          </p:cNvCxnSpPr>
          <p:nvPr/>
        </p:nvCxnSpPr>
        <p:spPr>
          <a:xfrm>
            <a:off x="4530734" y="3429000"/>
            <a:ext cx="752118" cy="23241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8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Rules &amp; Expectations</a:t>
            </a:r>
          </a:p>
        </p:txBody>
      </p:sp>
      <p:sp>
        <p:nvSpPr>
          <p:cNvPr id="32" name="Oval 31"/>
          <p:cNvSpPr/>
          <p:nvPr/>
        </p:nvSpPr>
        <p:spPr>
          <a:xfrm>
            <a:off x="457200" y="3505200"/>
            <a:ext cx="3429000" cy="762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7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Curricular Connections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143537" y="673995"/>
            <a:ext cx="3505200" cy="2273300"/>
            <a:chOff x="304800" y="3632200"/>
            <a:chExt cx="3505200" cy="2273300"/>
          </a:xfrm>
        </p:grpSpPr>
        <p:pic>
          <p:nvPicPr>
            <p:cNvPr id="3" name="Picture 2" descr="2013-06-01-07.40.29-300x225.jpg"/>
            <p:cNvPicPr>
              <a:picLocks noChangeAspect="1"/>
            </p:cNvPicPr>
            <p:nvPr/>
          </p:nvPicPr>
          <p:blipFill>
            <a:blip r:embed="rId3" cstate="print">
              <a:lum bright="-10000"/>
            </a:blip>
            <a:srcRect t="13526"/>
            <a:stretch>
              <a:fillRect/>
            </a:stretch>
          </p:blipFill>
          <p:spPr>
            <a:xfrm>
              <a:off x="304800" y="3632200"/>
              <a:ext cx="3505200" cy="2273300"/>
            </a:xfrm>
            <a:prstGeom prst="rect">
              <a:avLst/>
            </a:prstGeom>
          </p:spPr>
        </p:pic>
        <p:sp>
          <p:nvSpPr>
            <p:cNvPr id="9" name="Title 1"/>
            <p:cNvSpPr txBox="1">
              <a:spLocks/>
            </p:cNvSpPr>
            <p:nvPr/>
          </p:nvSpPr>
          <p:spPr>
            <a:xfrm>
              <a:off x="533401" y="5334000"/>
              <a:ext cx="3267432" cy="49021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Math</a:t>
              </a: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&amp; Science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737279" y="673995"/>
            <a:ext cx="3230099" cy="2667000"/>
            <a:chOff x="4495800" y="609600"/>
            <a:chExt cx="3230099" cy="26670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09600"/>
              <a:ext cx="3230099" cy="2667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4648200" y="2362200"/>
              <a:ext cx="3009477" cy="45150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Literacy &amp; Social Studies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559121" y="3404316"/>
            <a:ext cx="3429000" cy="2472273"/>
            <a:chOff x="4343400" y="3505200"/>
            <a:chExt cx="3429000" cy="2472273"/>
          </a:xfrm>
        </p:grpSpPr>
        <p:pic>
          <p:nvPicPr>
            <p:cNvPr id="22" name="Shape 311"/>
            <p:cNvPicPr preferRelativeResize="0"/>
            <p:nvPr/>
          </p:nvPicPr>
          <p:blipFill rotWithShape="1">
            <a:blip r:embed="rId5" cstate="email">
              <a:alphaModFix/>
              <a:lum bright="-10000"/>
            </a:blip>
            <a:srcRect/>
            <a:stretch/>
          </p:blipFill>
          <p:spPr>
            <a:xfrm>
              <a:off x="4495800" y="3505200"/>
              <a:ext cx="3276600" cy="2472273"/>
            </a:xfrm>
            <a:prstGeom prst="rect">
              <a:avLst/>
            </a:prstGeom>
            <a:noFill/>
            <a:ln w="762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24" name="Title 1"/>
            <p:cNvSpPr txBox="1">
              <a:spLocks/>
            </p:cNvSpPr>
            <p:nvPr/>
          </p:nvSpPr>
          <p:spPr>
            <a:xfrm>
              <a:off x="4343400" y="5410200"/>
              <a:ext cx="3267432" cy="49021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Field Trips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140997" y="2743200"/>
            <a:ext cx="3507203" cy="3149958"/>
            <a:chOff x="873760" y="2678805"/>
            <a:chExt cx="3507203" cy="3149958"/>
          </a:xfrm>
        </p:grpSpPr>
        <p:pic>
          <p:nvPicPr>
            <p:cNvPr id="7" name="Content Placeholder 3" descr="2014 January 127.JPG"/>
            <p:cNvPicPr>
              <a:picLocks noChangeAspect="1"/>
            </p:cNvPicPr>
            <p:nvPr/>
          </p:nvPicPr>
          <p:blipFill>
            <a:blip r:embed="rId6" cstate="print">
              <a:lum bright="-10000"/>
            </a:blip>
            <a:srcRect l="8908" t="8017" r="9951"/>
            <a:stretch>
              <a:fillRect/>
            </a:stretch>
          </p:blipFill>
          <p:spPr>
            <a:xfrm>
              <a:off x="873760" y="2933163"/>
              <a:ext cx="1640840" cy="2895600"/>
            </a:xfrm>
            <a:prstGeom prst="rect">
              <a:avLst/>
            </a:prstGeom>
          </p:spPr>
        </p:pic>
        <p:pic>
          <p:nvPicPr>
            <p:cNvPr id="27" name="Shape 351" descr="Before &amp; After.jpg"/>
            <p:cNvPicPr preferRelativeResize="0"/>
            <p:nvPr/>
          </p:nvPicPr>
          <p:blipFill rotWithShape="1">
            <a:blip r:embed="rId7" cstate="email">
              <a:alphaModFix/>
              <a:lum bright="-20000"/>
            </a:blip>
            <a:srcRect/>
            <a:stretch/>
          </p:blipFill>
          <p:spPr>
            <a:xfrm>
              <a:off x="2514600" y="2933163"/>
              <a:ext cx="1845180" cy="2886150"/>
            </a:xfrm>
            <a:prstGeom prst="rect">
              <a:avLst/>
            </a:prstGeom>
            <a:noFill/>
            <a:ln w="762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2704563" y="2678805"/>
              <a:ext cx="1676400" cy="21336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Arts Media Design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s-media-cache-ak0.pinimg.com/736x/04/02/5a/04025ad10cb8ad4247a84e6a53fc7ba9.jpg"/>
          <p:cNvPicPr>
            <a:picLocks noChangeAspect="1" noChangeArrowheads="1"/>
          </p:cNvPicPr>
          <p:nvPr/>
        </p:nvPicPr>
        <p:blipFill>
          <a:blip r:embed="rId3" cstate="print"/>
          <a:srcRect t="7883"/>
          <a:stretch>
            <a:fillRect/>
          </a:stretch>
        </p:blipFill>
        <p:spPr bwMode="auto">
          <a:xfrm>
            <a:off x="5181600" y="3048000"/>
            <a:ext cx="3736520" cy="2805520"/>
          </a:xfrm>
          <a:prstGeom prst="rect">
            <a:avLst/>
          </a:prstGeom>
          <a:noFill/>
        </p:spPr>
      </p:pic>
      <p:pic>
        <p:nvPicPr>
          <p:cNvPr id="35844" name="Picture 4" descr="http://www.cartoonmovement.com/depot/cartoons/2012/01/25/evolution__emilio_agra.jpeg"/>
          <p:cNvPicPr>
            <a:picLocks noChangeAspect="1" noChangeArrowheads="1"/>
          </p:cNvPicPr>
          <p:nvPr/>
        </p:nvPicPr>
        <p:blipFill>
          <a:blip r:embed="rId4" cstate="print"/>
          <a:srcRect l="1000" t="13196" b="19175"/>
          <a:stretch>
            <a:fillRect/>
          </a:stretch>
        </p:blipFill>
        <p:spPr bwMode="auto">
          <a:xfrm>
            <a:off x="84224" y="381000"/>
            <a:ext cx="4599877" cy="2438400"/>
          </a:xfrm>
          <a:prstGeom prst="rect">
            <a:avLst/>
          </a:prstGeom>
          <a:noFill/>
        </p:spPr>
      </p:pic>
      <p:pic>
        <p:nvPicPr>
          <p:cNvPr id="35846" name="Picture 6" descr="http://www.chrismadden.co.uk/cartoon-gallery/wp-content/uploads/2012/12/quarry-cartoon.gif"/>
          <p:cNvPicPr>
            <a:picLocks noChangeAspect="1" noChangeArrowheads="1"/>
          </p:cNvPicPr>
          <p:nvPr/>
        </p:nvPicPr>
        <p:blipFill>
          <a:blip r:embed="rId5" cstate="print"/>
          <a:srcRect l="3200" t="31579" r="2400"/>
          <a:stretch>
            <a:fillRect/>
          </a:stretch>
        </p:blipFill>
        <p:spPr bwMode="auto">
          <a:xfrm>
            <a:off x="276728" y="3200400"/>
            <a:ext cx="4703299" cy="2743200"/>
          </a:xfrm>
          <a:prstGeom prst="rect">
            <a:avLst/>
          </a:prstGeom>
          <a:noFill/>
        </p:spPr>
      </p:pic>
      <p:pic>
        <p:nvPicPr>
          <p:cNvPr id="35848" name="Picture 8" descr="http://www.toonpool.com/user/23027/files/garbage_city_1274105.jpg"/>
          <p:cNvPicPr>
            <a:picLocks noChangeAspect="1" noChangeArrowheads="1"/>
          </p:cNvPicPr>
          <p:nvPr/>
        </p:nvPicPr>
        <p:blipFill>
          <a:blip r:embed="rId6" cstate="print"/>
          <a:srcRect l="3279" r="3279" b="5513"/>
          <a:stretch>
            <a:fillRect/>
          </a:stretch>
        </p:blipFill>
        <p:spPr bwMode="auto">
          <a:xfrm>
            <a:off x="4656224" y="0"/>
            <a:ext cx="4343400" cy="3048000"/>
          </a:xfrm>
          <a:prstGeom prst="rect">
            <a:avLst/>
          </a:prstGeom>
          <a:noFill/>
        </p:spPr>
      </p:pic>
      <p:grpSp>
        <p:nvGrpSpPr>
          <p:cNvPr id="11" name="Group 10"/>
          <p:cNvGrpSpPr/>
          <p:nvPr/>
        </p:nvGrpSpPr>
        <p:grpSpPr>
          <a:xfrm>
            <a:off x="2362200" y="2133600"/>
            <a:ext cx="4413090" cy="2093762"/>
            <a:chOff x="779941" y="3894420"/>
            <a:chExt cx="4413090" cy="960603"/>
          </a:xfrm>
        </p:grpSpPr>
        <p:sp>
          <p:nvSpPr>
            <p:cNvPr id="12" name="Rounded Rectangle 11"/>
            <p:cNvSpPr/>
            <p:nvPr/>
          </p:nvSpPr>
          <p:spPr>
            <a:xfrm>
              <a:off x="856141" y="4139139"/>
              <a:ext cx="4260690" cy="47116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779941" y="3894420"/>
              <a:ext cx="4413090" cy="960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338" tIns="0" rIns="167338" bIns="0" numCol="1" spcCol="1270" anchor="ctr" anchorCtr="0">
              <a:noAutofit/>
            </a:bodyPr>
            <a:lstStyle/>
            <a:p>
              <a:pPr lvl="0" algn="ctr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>
                  <a:solidFill>
                    <a:schemeClr val="bg1"/>
                  </a:solidFill>
                </a:rPr>
                <a:t>What is </a:t>
              </a:r>
              <a:r>
                <a:rPr lang="en-US" sz="6600" b="1" dirty="0">
                  <a:solidFill>
                    <a:srgbClr val="F79646"/>
                  </a:solidFill>
                </a:rPr>
                <a:t>waste?</a:t>
              </a:r>
              <a:endParaRPr lang="en-US" sz="6600" b="1" kern="1200" dirty="0">
                <a:solidFill>
                  <a:srgbClr val="F79646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Promotions &amp; Campaigns</a:t>
            </a:r>
          </a:p>
        </p:txBody>
      </p:sp>
      <p:pic>
        <p:nvPicPr>
          <p:cNvPr id="5" name="Content Placeholder 3" descr="PS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828089" y="1219200"/>
            <a:ext cx="2828089" cy="4051738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0" y="838200"/>
            <a:ext cx="3124200" cy="2362200"/>
            <a:chOff x="0" y="838200"/>
            <a:chExt cx="3124200" cy="2362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/>
            </a:blip>
            <a:srcRect t="11246" r="3514" b="10035"/>
            <a:stretch>
              <a:fillRect/>
            </a:stretch>
          </p:blipFill>
          <p:spPr bwMode="auto">
            <a:xfrm>
              <a:off x="132080" y="838200"/>
              <a:ext cx="2992120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itle 1"/>
            <p:cNvSpPr txBox="1">
              <a:spLocks/>
            </p:cNvSpPr>
            <p:nvPr/>
          </p:nvSpPr>
          <p:spPr>
            <a:xfrm>
              <a:off x="0" y="838200"/>
              <a:ext cx="21336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Posters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200400" y="838200"/>
            <a:ext cx="2819400" cy="2362200"/>
            <a:chOff x="3200400" y="838200"/>
            <a:chExt cx="2819400" cy="23622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lum bright="-10000"/>
            </a:blip>
            <a:srcRect/>
            <a:stretch>
              <a:fillRect/>
            </a:stretch>
          </p:blipFill>
          <p:spPr bwMode="auto">
            <a:xfrm>
              <a:off x="3200400" y="838200"/>
              <a:ext cx="2819400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Title 1"/>
            <p:cNvSpPr txBox="1">
              <a:spLocks/>
            </p:cNvSpPr>
            <p:nvPr/>
          </p:nvSpPr>
          <p:spPr>
            <a:xfrm>
              <a:off x="3429000" y="2133600"/>
              <a:ext cx="2590800" cy="9906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Bulletin boards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2400" y="3200400"/>
            <a:ext cx="2971800" cy="2514600"/>
            <a:chOff x="152400" y="3200400"/>
            <a:chExt cx="2971800" cy="25146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lum bright="-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3276600"/>
              <a:ext cx="2971800" cy="2438400"/>
            </a:xfrm>
            <a:prstGeom prst="rect">
              <a:avLst/>
            </a:prstGeom>
          </p:spPr>
        </p:pic>
        <p:sp>
          <p:nvSpPr>
            <p:cNvPr id="17" name="Title 1"/>
            <p:cNvSpPr txBox="1">
              <a:spLocks/>
            </p:cNvSpPr>
            <p:nvPr/>
          </p:nvSpPr>
          <p:spPr>
            <a:xfrm>
              <a:off x="152400" y="3200400"/>
              <a:ext cx="1447800" cy="7620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Fairs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24200" y="3276600"/>
            <a:ext cx="2895600" cy="2438400"/>
            <a:chOff x="3124200" y="3276600"/>
            <a:chExt cx="2895600" cy="2438400"/>
          </a:xfrm>
        </p:grpSpPr>
        <p:pic>
          <p:nvPicPr>
            <p:cNvPr id="4" name="Content Placeholder 3" descr="PS 22 poems.jpg"/>
            <p:cNvPicPr>
              <a:picLocks noChangeAspect="1"/>
            </p:cNvPicPr>
            <p:nvPr/>
          </p:nvPicPr>
          <p:blipFill>
            <a:blip r:embed="rId6" cstate="print">
              <a:lum bright="-10000"/>
            </a:blip>
            <a:srcRect l="19924" r="14872"/>
            <a:stretch>
              <a:fillRect/>
            </a:stretch>
          </p:blipFill>
          <p:spPr>
            <a:xfrm>
              <a:off x="3200400" y="3276600"/>
              <a:ext cx="2819400" cy="2438399"/>
            </a:xfrm>
            <a:prstGeom prst="rect">
              <a:avLst/>
            </a:prstGeom>
          </p:spPr>
        </p:pic>
        <p:sp>
          <p:nvSpPr>
            <p:cNvPr id="18" name="Title 1"/>
            <p:cNvSpPr txBox="1">
              <a:spLocks/>
            </p:cNvSpPr>
            <p:nvPr/>
          </p:nvSpPr>
          <p:spPr>
            <a:xfrm>
              <a:off x="3124200" y="4724400"/>
              <a:ext cx="2895600" cy="9906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PA 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announcements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096000" y="3276600"/>
            <a:ext cx="2911461" cy="2438400"/>
            <a:chOff x="6096000" y="3276600"/>
            <a:chExt cx="2911461" cy="24384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print">
              <a:lum bright="-10000"/>
            </a:blip>
            <a:srcRect/>
            <a:stretch>
              <a:fillRect/>
            </a:stretch>
          </p:blipFill>
          <p:spPr bwMode="auto">
            <a:xfrm>
              <a:off x="6096000" y="3276600"/>
              <a:ext cx="2911461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Title 1"/>
            <p:cNvSpPr txBox="1">
              <a:spLocks/>
            </p:cNvSpPr>
            <p:nvPr/>
          </p:nvSpPr>
          <p:spPr>
            <a:xfrm>
              <a:off x="6096000" y="3352800"/>
              <a:ext cx="2895600" cy="9906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Awareness</a:t>
              </a:r>
              <a:r>
                <a:rPr 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 </a:t>
              </a:r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campaigns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96000" y="838200"/>
            <a:ext cx="2901696" cy="2381250"/>
            <a:chOff x="6096000" y="933450"/>
            <a:chExt cx="2901696" cy="2286000"/>
          </a:xfrm>
        </p:grpSpPr>
        <p:pic>
          <p:nvPicPr>
            <p:cNvPr id="1031" name="Picture 7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96000" y="933450"/>
              <a:ext cx="2901696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Title 1"/>
            <p:cNvSpPr txBox="1">
              <a:spLocks/>
            </p:cNvSpPr>
            <p:nvPr/>
          </p:nvSpPr>
          <p:spPr>
            <a:xfrm>
              <a:off x="6096000" y="2209800"/>
              <a:ext cx="2895600" cy="6858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noProof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Banners &amp;  pledges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Competitions &amp; Games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98500" y="787401"/>
            <a:ext cx="3838085" cy="2489200"/>
            <a:chOff x="533400" y="152400"/>
            <a:chExt cx="3761322" cy="2895600"/>
          </a:xfrm>
        </p:grpSpPr>
        <p:pic>
          <p:nvPicPr>
            <p:cNvPr id="5" name="Picture 4" descr="Image_21.JPG"/>
            <p:cNvPicPr>
              <a:picLocks noChangeAspect="1"/>
            </p:cNvPicPr>
            <p:nvPr/>
          </p:nvPicPr>
          <p:blipFill>
            <a:blip r:embed="rId2" cstate="print">
              <a:lum bright="-20000"/>
            </a:blip>
            <a:srcRect/>
            <a:stretch>
              <a:fillRect/>
            </a:stretch>
          </p:blipFill>
          <p:spPr>
            <a:xfrm>
              <a:off x="533400" y="152400"/>
              <a:ext cx="3720193" cy="2895600"/>
            </a:xfrm>
            <a:prstGeom prst="rect">
              <a:avLst/>
            </a:prstGeom>
          </p:spPr>
        </p:pic>
        <p:sp>
          <p:nvSpPr>
            <p:cNvPr id="9" name="Title 1"/>
            <p:cNvSpPr txBox="1">
              <a:spLocks/>
            </p:cNvSpPr>
            <p:nvPr/>
          </p:nvSpPr>
          <p:spPr>
            <a:xfrm>
              <a:off x="713323" y="441594"/>
              <a:ext cx="3581399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Classroom</a:t>
              </a: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Competitions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48200" y="762000"/>
            <a:ext cx="3775066" cy="2518172"/>
            <a:chOff x="4648200" y="762000"/>
            <a:chExt cx="3775066" cy="2518172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 t="6250"/>
            <a:stretch>
              <a:fillRect/>
            </a:stretch>
          </p:blipFill>
          <p:spPr bwMode="auto">
            <a:xfrm>
              <a:off x="4648200" y="762000"/>
              <a:ext cx="3733800" cy="2518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itle 1"/>
            <p:cNvSpPr txBox="1">
              <a:spLocks/>
            </p:cNvSpPr>
            <p:nvPr/>
          </p:nvSpPr>
          <p:spPr>
            <a:xfrm>
              <a:off x="4687911" y="2497035"/>
              <a:ext cx="3735355" cy="48895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Cafeteria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Competitions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62000" y="3429001"/>
            <a:ext cx="3733800" cy="2438399"/>
            <a:chOff x="4572000" y="822246"/>
            <a:chExt cx="4191000" cy="278963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 cstate="print">
              <a:lum bright="-20000"/>
            </a:blip>
            <a:srcRect/>
            <a:stretch>
              <a:fillRect/>
            </a:stretch>
          </p:blipFill>
          <p:spPr bwMode="auto">
            <a:xfrm>
              <a:off x="4572000" y="822246"/>
              <a:ext cx="4191000" cy="2789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5105400" y="2971800"/>
              <a:ext cx="36576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Trivia</a:t>
              </a: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 Games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18515" y="3429000"/>
            <a:ext cx="3791144" cy="2438399"/>
            <a:chOff x="4572000" y="3733800"/>
            <a:chExt cx="4343400" cy="2653237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>
              <a:lum bright="-20000"/>
            </a:blip>
            <a:srcRect/>
            <a:stretch>
              <a:fillRect/>
            </a:stretch>
          </p:blipFill>
          <p:spPr bwMode="auto">
            <a:xfrm>
              <a:off x="4572000" y="3733800"/>
              <a:ext cx="4343400" cy="2653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itle 1"/>
            <p:cNvSpPr txBox="1">
              <a:spLocks/>
            </p:cNvSpPr>
            <p:nvPr/>
          </p:nvSpPr>
          <p:spPr>
            <a:xfrm>
              <a:off x="4648201" y="5429341"/>
              <a:ext cx="4267199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Relay Races</a:t>
              </a: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&amp; Hoop Tosses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562600" y="0"/>
            <a:ext cx="3581400" cy="533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Green Teams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04800" y="3352800"/>
            <a:ext cx="4038600" cy="2362200"/>
            <a:chOff x="304800" y="3352800"/>
            <a:chExt cx="4038600" cy="23622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9100" y="3352800"/>
              <a:ext cx="3810000" cy="2362200"/>
            </a:xfrm>
            <a:prstGeom prst="rect">
              <a:avLst/>
            </a:prstGeom>
          </p:spPr>
        </p:pic>
        <p:sp>
          <p:nvSpPr>
            <p:cNvPr id="7" name="Title 1"/>
            <p:cNvSpPr txBox="1">
              <a:spLocks/>
            </p:cNvSpPr>
            <p:nvPr/>
          </p:nvSpPr>
          <p:spPr>
            <a:xfrm>
              <a:off x="304800" y="5181600"/>
              <a:ext cx="40386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Recycling monitors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8500" y="3708400"/>
            <a:ext cx="4194034" cy="2913263"/>
            <a:chOff x="4508500" y="3708400"/>
            <a:chExt cx="4194034" cy="2913263"/>
          </a:xfrm>
        </p:grpSpPr>
        <p:pic>
          <p:nvPicPr>
            <p:cNvPr id="5" name="Content Placeholder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000"/>
            <a:stretch>
              <a:fillRect/>
            </a:stretch>
          </p:blipFill>
          <p:spPr>
            <a:xfrm>
              <a:off x="4572000" y="3708400"/>
              <a:ext cx="4130534" cy="2913263"/>
            </a:xfrm>
            <a:prstGeom prst="rect">
              <a:avLst/>
            </a:prstGeom>
          </p:spPr>
        </p:pic>
        <p:sp>
          <p:nvSpPr>
            <p:cNvPr id="8" name="Title 1"/>
            <p:cNvSpPr txBox="1">
              <a:spLocks/>
            </p:cNvSpPr>
            <p:nvPr/>
          </p:nvSpPr>
          <p:spPr>
            <a:xfrm>
              <a:off x="4508500" y="5791200"/>
              <a:ext cx="40386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Roboto" charset="0"/>
                  <a:cs typeface="Roboto" charset="0"/>
                </a:rPr>
                <a:t>Classroom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presentations</a:t>
              </a:r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>
          <a:xfrm>
            <a:off x="4648200" y="2971800"/>
            <a:ext cx="4038600" cy="5334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19100" y="304800"/>
            <a:ext cx="3810000" cy="2857500"/>
            <a:chOff x="419100" y="304800"/>
            <a:chExt cx="3810000" cy="28575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100" y="304800"/>
              <a:ext cx="3810000" cy="285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itle 1"/>
            <p:cNvSpPr txBox="1">
              <a:spLocks/>
            </p:cNvSpPr>
            <p:nvPr/>
          </p:nvSpPr>
          <p:spPr>
            <a:xfrm>
              <a:off x="431800" y="2565400"/>
              <a:ext cx="26670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Setting</a:t>
              </a: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it up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72000" y="736600"/>
            <a:ext cx="4191000" cy="2789635"/>
            <a:chOff x="4572000" y="736600"/>
            <a:chExt cx="4191000" cy="2789635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0" y="736600"/>
              <a:ext cx="4191000" cy="2789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4572000" y="2971800"/>
              <a:ext cx="3886200" cy="53340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Deeper</a:t>
              </a:r>
              <a:r>
                <a:rPr kumimoji="0" lang="en-US" sz="3600" b="1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Roboto" charset="0"/>
                  <a:cs typeface="Roboto" charset="0"/>
                </a:rPr>
                <a:t> learning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Roboto" charset="0"/>
                <a:cs typeface="Roboto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s-media-cache-ak0.pinimg.com/736x/04/02/5a/04025ad10cb8ad4247a84e6a53fc7ba9.jpg"/>
          <p:cNvPicPr>
            <a:picLocks noChangeAspect="1" noChangeArrowheads="1"/>
          </p:cNvPicPr>
          <p:nvPr/>
        </p:nvPicPr>
        <p:blipFill>
          <a:blip r:embed="rId3" cstate="print"/>
          <a:srcRect t="7883"/>
          <a:stretch>
            <a:fillRect/>
          </a:stretch>
        </p:blipFill>
        <p:spPr bwMode="auto">
          <a:xfrm>
            <a:off x="457200" y="2127983"/>
            <a:ext cx="4269920" cy="3206017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305800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b="1" dirty="0">
                <a:latin typeface="Roboto" charset="0"/>
                <a:ea typeface="Roboto" charset="0"/>
                <a:cs typeface="Roboto" charset="0"/>
              </a:rPr>
              <a:t>So how can you make this happen?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800600" y="2127984"/>
            <a:ext cx="3810000" cy="98658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What steps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will you need to take?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800600" y="3194784"/>
            <a:ext cx="3810000" cy="990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What materials </a:t>
            </a:r>
            <a:r>
              <a:rPr lang="en-US" sz="2800" dirty="0">
                <a:latin typeface="+mj-lt"/>
                <a:ea typeface="Roboto" charset="0"/>
                <a:cs typeface="Roboto" charset="0"/>
              </a:rPr>
              <a:t>will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you need?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800600" y="4299147"/>
            <a:ext cx="3810000" cy="990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Who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can help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86000" y="609600"/>
            <a:ext cx="45720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What’s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 been done</a:t>
            </a:r>
            <a:r>
              <a:rPr lang="en-US" sz="3600" b="1" noProof="0" dirty="0">
                <a:latin typeface="Roboto" charset="0"/>
                <a:ea typeface="Roboto" charset="0"/>
                <a:cs typeface="Roboto" charset="0"/>
              </a:rPr>
              <a:t>?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52400" y="1828800"/>
            <a:ext cx="2801982" cy="2971800"/>
            <a:chOff x="152400" y="1828800"/>
            <a:chExt cx="2801982" cy="2971800"/>
          </a:xfrm>
        </p:grpSpPr>
        <p:pic>
          <p:nvPicPr>
            <p:cNvPr id="3" name="Picture 2" descr="Screen Clippi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400" y="2678568"/>
              <a:ext cx="2801982" cy="212203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1" name="Title 1"/>
            <p:cNvSpPr txBox="1">
              <a:spLocks/>
            </p:cNvSpPr>
            <p:nvPr/>
          </p:nvSpPr>
          <p:spPr>
            <a:xfrm>
              <a:off x="152400" y="1828800"/>
              <a:ext cx="2743200" cy="762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+mj-lt"/>
                  <a:ea typeface="Roboto" charset="0"/>
                  <a:cs typeface="Roboto" charset="0"/>
                </a:rPr>
                <a:t>Classroom Bins for 3-Bin Setup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018792" y="1828800"/>
            <a:ext cx="2924808" cy="2971800"/>
            <a:chOff x="3018792" y="1828800"/>
            <a:chExt cx="2924808" cy="2971800"/>
          </a:xfrm>
        </p:grpSpPr>
        <p:sp>
          <p:nvSpPr>
            <p:cNvPr id="10" name="Rectangle 9"/>
            <p:cNvSpPr/>
            <p:nvPr/>
          </p:nvSpPr>
          <p:spPr>
            <a:xfrm>
              <a:off x="3018792" y="2744708"/>
              <a:ext cx="2924808" cy="205589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Title 1"/>
            <p:cNvSpPr txBox="1">
              <a:spLocks/>
            </p:cNvSpPr>
            <p:nvPr/>
          </p:nvSpPr>
          <p:spPr>
            <a:xfrm>
              <a:off x="3048000" y="1828800"/>
              <a:ext cx="2819400" cy="762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+mj-lt"/>
                  <a:ea typeface="Roboto" charset="0"/>
                  <a:cs typeface="Roboto" charset="0"/>
                </a:rPr>
                <a:t>Signs, Stands and Bins for Cafeteria</a:t>
              </a:r>
            </a:p>
          </p:txBody>
        </p:sp>
      </p:grpSp>
      <p:sp>
        <p:nvSpPr>
          <p:cNvPr id="16386" name="AutoShape 2" descr="Displaying IMG_02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019800" y="1828800"/>
            <a:ext cx="2971800" cy="2971800"/>
            <a:chOff x="6019800" y="1828800"/>
            <a:chExt cx="2971800" cy="2971800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auto">
            <a:xfrm>
              <a:off x="6019800" y="2656658"/>
              <a:ext cx="2971800" cy="2143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itle 1"/>
            <p:cNvSpPr txBox="1">
              <a:spLocks/>
            </p:cNvSpPr>
            <p:nvPr/>
          </p:nvSpPr>
          <p:spPr>
            <a:xfrm>
              <a:off x="6019800" y="1828800"/>
              <a:ext cx="2971800" cy="7620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+mj-lt"/>
                  <a:ea typeface="Roboto" charset="0"/>
                  <a:cs typeface="Roboto" charset="0"/>
                </a:rPr>
                <a:t>Curb Painted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0786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743200" y="381000"/>
            <a:ext cx="4038600" cy="91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Roboto" charset="0"/>
                <a:ea typeface="Roboto" charset="0"/>
                <a:cs typeface="Roboto" charset="0"/>
              </a:rPr>
              <a:t>What’s next</a:t>
            </a:r>
            <a:r>
              <a:rPr lang="en-US" sz="3600" b="1" noProof="0" dirty="0">
                <a:latin typeface="Roboto" charset="0"/>
                <a:ea typeface="Roboto" charset="0"/>
                <a:cs typeface="Roboto" charset="0"/>
              </a:rPr>
              <a:t>?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200400" y="2590800"/>
            <a:ext cx="2819400" cy="152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Classroom Presentations for </a:t>
            </a:r>
            <a:r>
              <a:rPr lang="en-US" sz="2400" b="1" dirty="0" err="1">
                <a:latin typeface="+mj-lt"/>
                <a:ea typeface="Roboto" charset="0"/>
                <a:cs typeface="Roboto" charset="0"/>
              </a:rPr>
              <a:t>preK</a:t>
            </a:r>
            <a:r>
              <a:rPr lang="en-US" sz="2400" b="1" dirty="0">
                <a:latin typeface="+mj-lt"/>
                <a:ea typeface="Roboto" charset="0"/>
                <a:cs typeface="Roboto" charset="0"/>
              </a:rPr>
              <a:t> –1</a:t>
            </a:r>
          </a:p>
        </p:txBody>
      </p:sp>
      <p:sp>
        <p:nvSpPr>
          <p:cNvPr id="16386" name="AutoShape 2" descr="Displaying IMG_028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200400" y="4191000"/>
            <a:ext cx="2819400" cy="1371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Form a Green Team &amp; Ongoing Student Enrichment!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6096000" y="4191000"/>
            <a:ext cx="2819400" cy="1371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Bins for Hallways and Shared Spaces will arrive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096000" y="2590800"/>
            <a:ext cx="2819400" cy="152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latin typeface="+mj-lt"/>
                <a:ea typeface="Roboto" charset="0"/>
                <a:cs typeface="Roboto" charset="0"/>
              </a:rPr>
              <a:t>Trainings with SchoolFood, Custodial &amp; Administrative Staff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3200400" y="1447800"/>
            <a:ext cx="5715000" cy="9906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latin typeface="+mj-lt"/>
                <a:ea typeface="Roboto" charset="0"/>
                <a:cs typeface="Roboto" charset="0"/>
              </a:rPr>
              <a:t>October and beyond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52400" y="1447800"/>
            <a:ext cx="2971800" cy="4114800"/>
            <a:chOff x="152400" y="1447800"/>
            <a:chExt cx="2971800" cy="4114800"/>
          </a:xfrm>
        </p:grpSpPr>
        <p:sp>
          <p:nvSpPr>
            <p:cNvPr id="11" name="Title 1"/>
            <p:cNvSpPr txBox="1">
              <a:spLocks/>
            </p:cNvSpPr>
            <p:nvPr/>
          </p:nvSpPr>
          <p:spPr>
            <a:xfrm>
              <a:off x="152400" y="1447800"/>
              <a:ext cx="2971800" cy="9906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latin typeface="+mj-lt"/>
                  <a:ea typeface="Roboto" charset="0"/>
                  <a:cs typeface="Roboto" charset="0"/>
                </a:rPr>
                <a:t>September</a:t>
              </a:r>
            </a:p>
          </p:txBody>
        </p:sp>
        <p:sp>
          <p:nvSpPr>
            <p:cNvPr id="18" name="Title 1"/>
            <p:cNvSpPr txBox="1">
              <a:spLocks/>
            </p:cNvSpPr>
            <p:nvPr/>
          </p:nvSpPr>
          <p:spPr>
            <a:xfrm>
              <a:off x="152400" y="2590800"/>
              <a:ext cx="2895600" cy="15240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+mj-lt"/>
                  <a:ea typeface="Roboto" charset="0"/>
                  <a:cs typeface="Roboto" charset="0"/>
                </a:rPr>
                <a:t>Student Assemblies for Grades 2-8</a:t>
              </a:r>
            </a:p>
          </p:txBody>
        </p:sp>
        <p:sp>
          <p:nvSpPr>
            <p:cNvPr id="22" name="Title 1"/>
            <p:cNvSpPr txBox="1">
              <a:spLocks/>
            </p:cNvSpPr>
            <p:nvPr/>
          </p:nvSpPr>
          <p:spPr>
            <a:xfrm>
              <a:off x="152400" y="4191000"/>
              <a:ext cx="2895600" cy="13716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latin typeface="+mj-lt"/>
                  <a:ea typeface="Roboto" charset="0"/>
                  <a:cs typeface="Roboto" charset="0"/>
                </a:rPr>
                <a:t>Continued Infrastructure Support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0786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4" grpId="0" animBg="1"/>
      <p:bldP spid="16" grpId="0" animBg="1"/>
      <p:bldP spid="2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30" name="Picture 18" descr="https://lh3.googleusercontent.com/aGNXbf4x_5A8PDHfErYnQAbPTMEBOjLtBpE0JPVcgOrLsvBWRavVnhffWNs9G6zAXU65K1IM0PkqtRscymx9-Ijm_nFqtBLIcAlcvy0c44BakQKFcxbbBFed36p-NrKMNGL6uh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274" y="4435743"/>
            <a:ext cx="7239000" cy="1105463"/>
          </a:xfrm>
          <a:prstGeom prst="rect">
            <a:avLst/>
          </a:prstGeom>
          <a:noFill/>
        </p:spPr>
      </p:pic>
      <p:pic>
        <p:nvPicPr>
          <p:cNvPr id="19" name="Brown bin" descr="M:\IMAGES\organics-operations\SchoolCafeteriaSetup\re-sized\Brown-Bin_150x230.g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4" y="3200400"/>
            <a:ext cx="852496" cy="130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b="4420"/>
          <a:stretch>
            <a:fillRect/>
          </a:stretch>
        </p:blipFill>
        <p:spPr bwMode="auto">
          <a:xfrm>
            <a:off x="1447800" y="665392"/>
            <a:ext cx="7232650" cy="123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1896632"/>
            <a:ext cx="7239000" cy="1291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61370" y="3148208"/>
            <a:ext cx="7226300" cy="127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 l="7695" t="6513"/>
          <a:stretch>
            <a:fillRect/>
          </a:stretch>
        </p:blipFill>
        <p:spPr bwMode="auto">
          <a:xfrm>
            <a:off x="762000" y="1797050"/>
            <a:ext cx="622162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419600"/>
            <a:ext cx="609600" cy="133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838200"/>
            <a:ext cx="636938" cy="84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838200" y="2514600"/>
            <a:ext cx="7772400" cy="1447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latin typeface="+mj-lt"/>
                <a:ea typeface="Roboto" charset="0"/>
                <a:cs typeface="Roboto" charset="0"/>
              </a:rPr>
              <a:t>Sort </a:t>
            </a:r>
            <a:r>
              <a:rPr lang="en-US" sz="3600" b="1" dirty="0">
                <a:latin typeface="+mj-lt"/>
                <a:ea typeface="Roboto" charset="0"/>
                <a:cs typeface="Roboto" charset="0"/>
              </a:rPr>
              <a:t>I</a:t>
            </a:r>
            <a:r>
              <a:rPr lang="en-US" sz="3600" b="1" noProof="0" dirty="0">
                <a:latin typeface="+mj-lt"/>
                <a:ea typeface="Roboto" charset="0"/>
                <a:cs typeface="Roboto" charset="0"/>
              </a:rPr>
              <a:t>t Out!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13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Bin.jpg"/>
          <p:cNvPicPr>
            <a:picLocks noChangeAspect="1"/>
          </p:cNvPicPr>
          <p:nvPr/>
        </p:nvPicPr>
        <p:blipFill>
          <a:blip r:embed="rId3" cstate="print"/>
          <a:srcRect l="50357" r="768" b="20000"/>
          <a:stretch>
            <a:fillRect/>
          </a:stretch>
        </p:blipFill>
        <p:spPr>
          <a:xfrm>
            <a:off x="3581400" y="295316"/>
            <a:ext cx="2326815" cy="51402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0"/>
          <p:cNvGrpSpPr/>
          <p:nvPr/>
        </p:nvGrpSpPr>
        <p:grpSpPr>
          <a:xfrm>
            <a:off x="5936790" y="1612900"/>
            <a:ext cx="1876425" cy="3691081"/>
            <a:chOff x="6858000" y="1828800"/>
            <a:chExt cx="2438400" cy="3691081"/>
          </a:xfrm>
        </p:grpSpPr>
        <p:pic>
          <p:nvPicPr>
            <p:cNvPr id="10" name="Picture 9" descr="Tissu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6600" y="3657600"/>
              <a:ext cx="1862281" cy="1862281"/>
            </a:xfrm>
            <a:prstGeom prst="rect">
              <a:avLst/>
            </a:prstGeom>
          </p:spPr>
        </p:pic>
        <p:pic>
          <p:nvPicPr>
            <p:cNvPr id="9" name="Picture 8" descr="paper towel stack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8000" y="1828800"/>
              <a:ext cx="2438400" cy="2120053"/>
            </a:xfrm>
            <a:prstGeom prst="rect">
              <a:avLst/>
            </a:prstGeom>
          </p:spPr>
        </p:pic>
      </p:grpSp>
      <p:sp>
        <p:nvSpPr>
          <p:cNvPr id="12" name="Multiply 11"/>
          <p:cNvSpPr/>
          <p:nvPr/>
        </p:nvSpPr>
        <p:spPr>
          <a:xfrm>
            <a:off x="5555790" y="2311400"/>
            <a:ext cx="2667000" cy="2438400"/>
          </a:xfrm>
          <a:prstGeom prst="mathMultiply">
            <a:avLst/>
          </a:prstGeom>
          <a:solidFill>
            <a:srgbClr val="FF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Classrooms:</a:t>
            </a:r>
            <a:b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Paper &amp; Cardboard</a:t>
            </a:r>
          </a:p>
        </p:txBody>
      </p:sp>
      <p:pic>
        <p:nvPicPr>
          <p:cNvPr id="13" name="Picture 12" descr="GreenBin.jpg"/>
          <p:cNvPicPr>
            <a:picLocks noChangeAspect="1"/>
          </p:cNvPicPr>
          <p:nvPr/>
        </p:nvPicPr>
        <p:blipFill>
          <a:blip r:embed="rId6" cstate="print"/>
          <a:srcRect r="50000" b="20000"/>
          <a:stretch>
            <a:fillRect/>
          </a:stretch>
        </p:blipFill>
        <p:spPr>
          <a:xfrm>
            <a:off x="1295400" y="295315"/>
            <a:ext cx="2310350" cy="514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141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apple juice" descr="apple juice.jpg"/>
          <p:cNvPicPr>
            <a:picLocks noChangeAspect="1"/>
          </p:cNvPicPr>
          <p:nvPr/>
        </p:nvPicPr>
        <p:blipFill>
          <a:blip r:embed="rId3" cstate="print"/>
          <a:srcRect l="16204"/>
          <a:stretch>
            <a:fillRect/>
          </a:stretch>
        </p:blipFill>
        <p:spPr>
          <a:xfrm>
            <a:off x="1038225" y="772321"/>
            <a:ext cx="1724025" cy="3278981"/>
          </a:xfrm>
          <a:prstGeom prst="rect">
            <a:avLst/>
          </a:prstGeom>
        </p:spPr>
      </p:pic>
      <p:pic>
        <p:nvPicPr>
          <p:cNvPr id="17" name="Chocolate milk" descr="chocmilk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7326" y="3022600"/>
            <a:ext cx="2533256" cy="2489200"/>
          </a:xfrm>
          <a:prstGeom prst="rect">
            <a:avLst/>
          </a:prstGeom>
        </p:spPr>
      </p:pic>
      <p:pic>
        <p:nvPicPr>
          <p:cNvPr id="16" name="Spork" descr="sporksing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878276">
            <a:off x="1895111" y="913439"/>
            <a:ext cx="1897652" cy="1897651"/>
          </a:xfrm>
          <a:prstGeom prst="rect">
            <a:avLst/>
          </a:prstGeom>
        </p:spPr>
      </p:pic>
      <p:pic>
        <p:nvPicPr>
          <p:cNvPr id="14" name="Aluminum foil" descr="aluminum foil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956" y="3505200"/>
            <a:ext cx="2400894" cy="1895554"/>
          </a:xfrm>
          <a:prstGeom prst="rect">
            <a:avLst/>
          </a:prstGeom>
        </p:spPr>
      </p:pic>
      <p:pic>
        <p:nvPicPr>
          <p:cNvPr id="6" name="Metal" descr="BlueBin.jpg"/>
          <p:cNvPicPr>
            <a:picLocks noChangeAspect="1"/>
          </p:cNvPicPr>
          <p:nvPr/>
        </p:nvPicPr>
        <p:blipFill>
          <a:blip r:embed="rId7" cstate="print"/>
          <a:srcRect t="4444" r="50000" b="44445"/>
          <a:stretch>
            <a:fillRect/>
          </a:stretch>
        </p:blipFill>
        <p:spPr>
          <a:xfrm>
            <a:off x="3886200" y="393700"/>
            <a:ext cx="2277168" cy="3505200"/>
          </a:xfrm>
          <a:prstGeom prst="rect">
            <a:avLst/>
          </a:prstGeom>
        </p:spPr>
      </p:pic>
      <p:pic>
        <p:nvPicPr>
          <p:cNvPr id="7" name="Rigid plastic" descr="BlueBin.jpg"/>
          <p:cNvPicPr>
            <a:picLocks noChangeAspect="1"/>
          </p:cNvPicPr>
          <p:nvPr/>
        </p:nvPicPr>
        <p:blipFill>
          <a:blip r:embed="rId7" cstate="print"/>
          <a:srcRect l="50000" t="4444" r="-926" b="44445"/>
          <a:stretch>
            <a:fillRect/>
          </a:stretch>
        </p:blipFill>
        <p:spPr>
          <a:xfrm>
            <a:off x="6159674" y="393700"/>
            <a:ext cx="2319338" cy="3505200"/>
          </a:xfrm>
          <a:prstGeom prst="rect">
            <a:avLst/>
          </a:prstGeom>
        </p:spPr>
      </p:pic>
      <p:pic>
        <p:nvPicPr>
          <p:cNvPr id="8" name="Cartons" descr="BlueBin.jpg"/>
          <p:cNvPicPr>
            <a:picLocks noChangeAspect="1"/>
          </p:cNvPicPr>
          <p:nvPr/>
        </p:nvPicPr>
        <p:blipFill>
          <a:blip r:embed="rId8" cstate="print"/>
          <a:srcRect l="50000" t="55555" r="2160" b="14445"/>
          <a:stretch>
            <a:fillRect/>
          </a:stretch>
        </p:blipFill>
        <p:spPr>
          <a:xfrm>
            <a:off x="6150515" y="3886200"/>
            <a:ext cx="2231485" cy="2057400"/>
          </a:xfrm>
          <a:prstGeom prst="rect">
            <a:avLst/>
          </a:prstGeom>
        </p:spPr>
      </p:pic>
      <p:pic>
        <p:nvPicPr>
          <p:cNvPr id="9" name="Glass" descr="BlueBin.jpg"/>
          <p:cNvPicPr>
            <a:picLocks noChangeAspect="1"/>
          </p:cNvPicPr>
          <p:nvPr/>
        </p:nvPicPr>
        <p:blipFill>
          <a:blip r:embed="rId9" cstate="print"/>
          <a:srcRect l="617" t="55555" r="50000" b="14445"/>
          <a:stretch>
            <a:fillRect/>
          </a:stretch>
        </p:blipFill>
        <p:spPr>
          <a:xfrm>
            <a:off x="3921125" y="3886200"/>
            <a:ext cx="2249054" cy="2057400"/>
          </a:xfrm>
          <a:prstGeom prst="rect">
            <a:avLst/>
          </a:prstGeom>
        </p:spPr>
      </p:pic>
      <p:sp>
        <p:nvSpPr>
          <p:cNvPr id="13" name="Empty liquids"/>
          <p:cNvSpPr/>
          <p:nvPr/>
        </p:nvSpPr>
        <p:spPr>
          <a:xfrm>
            <a:off x="1200150" y="1231900"/>
            <a:ext cx="2514600" cy="36576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  <a:cs typeface="Arial" pitchFamily="34" charset="0"/>
              </a:rPr>
              <a:t>Empty liquids before recycling</a:t>
            </a:r>
          </a:p>
        </p:txBody>
      </p:sp>
      <p:sp>
        <p:nvSpPr>
          <p:cNvPr id="10" name="Blue border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Aluminum can" descr="coke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711" y="-76200"/>
            <a:ext cx="1742440" cy="2679700"/>
          </a:xfrm>
          <a:prstGeom prst="rect">
            <a:avLst/>
          </a:prstGeom>
        </p:spPr>
      </p:pic>
      <p:pic>
        <p:nvPicPr>
          <p:cNvPr id="15" name="Arizona tea" descr="arizonatea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97100"/>
            <a:ext cx="2762250" cy="335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2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rganics.jpg"/>
          <p:cNvPicPr>
            <a:picLocks noChangeAspect="1"/>
          </p:cNvPicPr>
          <p:nvPr/>
        </p:nvPicPr>
        <p:blipFill>
          <a:blip r:embed="rId3" cstate="print"/>
          <a:srcRect l="66970" r="403" b="23333"/>
          <a:stretch>
            <a:fillRect/>
          </a:stretch>
        </p:blipFill>
        <p:spPr>
          <a:xfrm>
            <a:off x="4114800" y="381000"/>
            <a:ext cx="1386383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867400" y="1447800"/>
            <a:ext cx="2133600" cy="31242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  <a:cs typeface="Arial" pitchFamily="34" charset="0"/>
              </a:rPr>
              <a:t>If it was ever </a:t>
            </a:r>
            <a:r>
              <a:rPr lang="en-US" sz="32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alive</a:t>
            </a:r>
            <a:r>
              <a:rPr lang="en-US" sz="3200" dirty="0">
                <a:solidFill>
                  <a:schemeClr val="tx1"/>
                </a:solidFill>
                <a:latin typeface="+mj-lt"/>
                <a:cs typeface="Arial" pitchFamily="34" charset="0"/>
              </a:rPr>
              <a:t>, it’s </a:t>
            </a:r>
            <a:r>
              <a:rPr lang="en-US" sz="32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organic</a:t>
            </a:r>
            <a:endParaRPr lang="en-US" sz="32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6" name="Picture 5" descr="Organics.jpg"/>
          <p:cNvPicPr>
            <a:picLocks noChangeAspect="1"/>
          </p:cNvPicPr>
          <p:nvPr/>
        </p:nvPicPr>
        <p:blipFill>
          <a:blip r:embed="rId3" cstate="print"/>
          <a:srcRect r="32828" b="23333"/>
          <a:stretch>
            <a:fillRect/>
          </a:stretch>
        </p:blipFill>
        <p:spPr>
          <a:xfrm>
            <a:off x="1143000" y="381000"/>
            <a:ext cx="3009339" cy="5257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AF3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4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Image result for shocking plastic ocean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7200" y="609600"/>
            <a:ext cx="8131613" cy="4577796"/>
          </a:xfrm>
          <a:prstGeom prst="rect">
            <a:avLst/>
          </a:prstGeom>
          <a:noFill/>
        </p:spPr>
      </p:pic>
      <p:pic>
        <p:nvPicPr>
          <p:cNvPr id="72718" name="Picture 14" descr="thumbnai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200" y="762000"/>
            <a:ext cx="7143242" cy="474345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90498"/>
            <a:ext cx="7467600" cy="560070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362200" y="2133600"/>
            <a:ext cx="4413090" cy="2093762"/>
            <a:chOff x="779941" y="3894420"/>
            <a:chExt cx="4413090" cy="960603"/>
          </a:xfrm>
        </p:grpSpPr>
        <p:sp>
          <p:nvSpPr>
            <p:cNvPr id="9" name="Rounded Rectangle 8"/>
            <p:cNvSpPr/>
            <p:nvPr/>
          </p:nvSpPr>
          <p:spPr>
            <a:xfrm>
              <a:off x="856141" y="4139139"/>
              <a:ext cx="4260690" cy="47116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779941" y="3894420"/>
              <a:ext cx="4413090" cy="960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338" tIns="0" rIns="167338" bIns="0" numCol="1" spcCol="1270" anchor="ctr" anchorCtr="0">
              <a:noAutofit/>
            </a:bodyPr>
            <a:lstStyle/>
            <a:p>
              <a:pPr lvl="0" algn="ctr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600" b="1" dirty="0">
                  <a:solidFill>
                    <a:srgbClr val="F79646"/>
                  </a:solidFill>
                </a:rPr>
                <a:t>Waste </a:t>
              </a:r>
              <a:r>
                <a:rPr lang="en-US" sz="3600" b="1" dirty="0">
                  <a:solidFill>
                    <a:schemeClr val="bg1"/>
                  </a:solidFill>
                </a:rPr>
                <a:t>adds up!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ndfill Decal.jpg"/>
          <p:cNvPicPr>
            <a:picLocks noChangeAspect="1"/>
          </p:cNvPicPr>
          <p:nvPr/>
        </p:nvPicPr>
        <p:blipFill>
          <a:blip r:embed="rId3" cstate="print"/>
          <a:srcRect l="9700" r="8816" b="13333"/>
          <a:stretch>
            <a:fillRect/>
          </a:stretch>
        </p:blipFill>
        <p:spPr>
          <a:xfrm>
            <a:off x="1295400" y="228600"/>
            <a:ext cx="3657600" cy="5562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34000" y="2057400"/>
            <a:ext cx="2057400" cy="228600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+mj-lt"/>
                <a:cs typeface="Arial" pitchFamily="34" charset="0"/>
              </a:rPr>
              <a:t>Soft plastic wrappers &amp; bags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Landfill</a:t>
            </a:r>
          </a:p>
        </p:txBody>
      </p:sp>
    </p:spTree>
    <p:extLst>
      <p:ext uri="{BB962C8B-B14F-4D97-AF65-F5344CB8AC3E}">
        <p14:creationId xmlns:p14="http://schemas.microsoft.com/office/powerpoint/2010/main" val="279906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lue plastic bag" descr="plastic bag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990600"/>
            <a:ext cx="7544410" cy="5181600"/>
          </a:xfrm>
          <a:prstGeom prst="rect">
            <a:avLst/>
          </a:prstGeom>
        </p:spPr>
      </p:pic>
      <p:pic>
        <p:nvPicPr>
          <p:cNvPr id="32" name="Apple slice bag" descr="appleslice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67200" y="1600200"/>
            <a:ext cx="4876800" cy="4876800"/>
          </a:xfrm>
          <a:prstGeom prst="rect">
            <a:avLst/>
          </a:prstGeom>
        </p:spPr>
      </p:pic>
      <p:pic>
        <p:nvPicPr>
          <p:cNvPr id="39" name="Famous Amos Cookie Bag" descr="famousamo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24400" y="1295400"/>
            <a:ext cx="4007510" cy="4343400"/>
          </a:xfrm>
          <a:prstGeom prst="rect">
            <a:avLst/>
          </a:prstGeom>
        </p:spPr>
      </p:pic>
      <p:pic>
        <p:nvPicPr>
          <p:cNvPr id="43" name="Full Lunch Plate" descr="FullPlate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66800" y="1295400"/>
            <a:ext cx="7315200" cy="4253023"/>
          </a:xfrm>
          <a:prstGeom prst="rect">
            <a:avLst/>
          </a:prstGeom>
        </p:spPr>
      </p:pic>
      <p:pic>
        <p:nvPicPr>
          <p:cNvPr id="37" name="Arizona Green Tea" descr="arizonate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362200" y="1371600"/>
            <a:ext cx="4953000" cy="4953000"/>
          </a:xfrm>
          <a:prstGeom prst="rect">
            <a:avLst/>
          </a:prstGeom>
        </p:spPr>
      </p:pic>
      <p:pic>
        <p:nvPicPr>
          <p:cNvPr id="47" name="Ziploc bag" descr="sandwichbag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800600" y="3200400"/>
            <a:ext cx="3938031" cy="2750058"/>
          </a:xfrm>
          <a:prstGeom prst="rect">
            <a:avLst/>
          </a:prstGeom>
        </p:spPr>
      </p:pic>
      <p:pic>
        <p:nvPicPr>
          <p:cNvPr id="8" name="chocolate milk" descr="chocmilk.jpe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81200" y="1447800"/>
            <a:ext cx="4876800" cy="4791987"/>
          </a:xfrm>
          <a:prstGeom prst="rect">
            <a:avLst/>
          </a:prstGeom>
        </p:spPr>
      </p:pic>
      <p:pic>
        <p:nvPicPr>
          <p:cNvPr id="18" name="bluecheck" descr="checkBLUE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048000" y="1600200"/>
            <a:ext cx="4343400" cy="4113200"/>
          </a:xfrm>
          <a:prstGeom prst="rect">
            <a:avLst/>
          </a:prstGeom>
        </p:spPr>
      </p:pic>
      <p:pic>
        <p:nvPicPr>
          <p:cNvPr id="19" name="composition book" descr="compbook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2514600" y="1600200"/>
            <a:ext cx="3581400" cy="3581400"/>
          </a:xfrm>
          <a:prstGeom prst="rect">
            <a:avLst/>
          </a:prstGeom>
        </p:spPr>
      </p:pic>
      <p:pic>
        <p:nvPicPr>
          <p:cNvPr id="20" name="green check" descr="checkGREEN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124200" y="1524000"/>
            <a:ext cx="3781837" cy="3581400"/>
          </a:xfrm>
          <a:prstGeom prst="rect">
            <a:avLst/>
          </a:prstGeom>
        </p:spPr>
      </p:pic>
      <p:pic>
        <p:nvPicPr>
          <p:cNvPr id="21" name="Ketchup packet" descr="ketchup packet.jp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1981200" y="1447800"/>
            <a:ext cx="5257800" cy="5257800"/>
          </a:xfrm>
          <a:prstGeom prst="rect">
            <a:avLst/>
          </a:prstGeom>
        </p:spPr>
      </p:pic>
      <p:pic>
        <p:nvPicPr>
          <p:cNvPr id="23" name="graycheck" descr="checkGRAY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2667000" y="1219200"/>
            <a:ext cx="4879616" cy="4620997"/>
          </a:xfrm>
          <a:prstGeom prst="rect">
            <a:avLst/>
          </a:prstGeom>
        </p:spPr>
      </p:pic>
      <p:pic>
        <p:nvPicPr>
          <p:cNvPr id="24" name="Capri sun pouch" descr="caprisun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1905000" y="1371600"/>
            <a:ext cx="5334000" cy="5334000"/>
          </a:xfrm>
          <a:prstGeom prst="rect">
            <a:avLst/>
          </a:prstGeom>
        </p:spPr>
      </p:pic>
      <p:pic>
        <p:nvPicPr>
          <p:cNvPr id="25" name="graycheck" descr="checkGRAY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2438400" y="1371600"/>
            <a:ext cx="4827877" cy="4572000"/>
          </a:xfrm>
          <a:prstGeom prst="rect">
            <a:avLst/>
          </a:prstGeom>
        </p:spPr>
      </p:pic>
      <p:pic>
        <p:nvPicPr>
          <p:cNvPr id="28" name="pizza slice" descr="pizza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1524000" y="1600200"/>
            <a:ext cx="5715000" cy="3812977"/>
          </a:xfrm>
          <a:prstGeom prst="rect">
            <a:avLst/>
          </a:prstGeom>
        </p:spPr>
      </p:pic>
      <p:pic>
        <p:nvPicPr>
          <p:cNvPr id="29" name="browncheck" descr="checkBROWN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3200400" y="1828800"/>
            <a:ext cx="3505200" cy="3319425"/>
          </a:xfrm>
          <a:prstGeom prst="rect">
            <a:avLst/>
          </a:prstGeom>
        </p:spPr>
      </p:pic>
      <p:pic>
        <p:nvPicPr>
          <p:cNvPr id="31" name="graycheck" descr="checkGRAY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2667000" y="1295400"/>
            <a:ext cx="4747413" cy="4495800"/>
          </a:xfrm>
          <a:prstGeom prst="rect">
            <a:avLst/>
          </a:prstGeom>
        </p:spPr>
      </p:pic>
      <p:pic>
        <p:nvPicPr>
          <p:cNvPr id="34" name="Apple slices" descr="slicedapples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0" y="2133600"/>
            <a:ext cx="4724400" cy="3151175"/>
          </a:xfrm>
          <a:prstGeom prst="rect">
            <a:avLst/>
          </a:prstGeom>
        </p:spPr>
      </p:pic>
      <p:pic>
        <p:nvPicPr>
          <p:cNvPr id="35" name="browncheck" descr="checkBROWN.pn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990600" y="2057400"/>
            <a:ext cx="2824791" cy="2675077"/>
          </a:xfrm>
          <a:prstGeom prst="rect">
            <a:avLst/>
          </a:prstGeom>
        </p:spPr>
      </p:pic>
      <p:pic>
        <p:nvPicPr>
          <p:cNvPr id="38" name="bluecheck" descr="checkBLUE.png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>
            <a:off x="3581400" y="2590800"/>
            <a:ext cx="3048000" cy="2886456"/>
          </a:xfrm>
          <a:prstGeom prst="rect">
            <a:avLst/>
          </a:prstGeom>
        </p:spPr>
      </p:pic>
      <p:pic>
        <p:nvPicPr>
          <p:cNvPr id="41" name="Cookies" descr="cookies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244631" y="1828800"/>
            <a:ext cx="3854137" cy="2777756"/>
          </a:xfrm>
          <a:prstGeom prst="rect">
            <a:avLst/>
          </a:prstGeom>
        </p:spPr>
      </p:pic>
      <p:pic>
        <p:nvPicPr>
          <p:cNvPr id="42" name="browncheck" descr="checkBROWN.png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>
            <a:off x="990600" y="1371600"/>
            <a:ext cx="3200400" cy="3030779"/>
          </a:xfrm>
          <a:prstGeom prst="rect">
            <a:avLst/>
          </a:prstGeom>
        </p:spPr>
      </p:pic>
      <p:pic>
        <p:nvPicPr>
          <p:cNvPr id="44" name="browncheck" descr="checkBROWN.png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3200400" y="1905000"/>
            <a:ext cx="3382388" cy="3203121"/>
          </a:xfrm>
          <a:prstGeom prst="rect">
            <a:avLst/>
          </a:prstGeom>
        </p:spPr>
      </p:pic>
      <p:pic>
        <p:nvPicPr>
          <p:cNvPr id="45" name="bluecheck" descr="checkBLUE.png"/>
          <p:cNvPicPr>
            <a:picLocks noChangeAspect="1"/>
          </p:cNvPicPr>
          <p:nvPr/>
        </p:nvPicPr>
        <p:blipFill>
          <a:blip r:embed="rId24" cstate="email"/>
          <a:stretch>
            <a:fillRect/>
          </a:stretch>
        </p:blipFill>
        <p:spPr>
          <a:xfrm>
            <a:off x="4267201" y="1382332"/>
            <a:ext cx="1676400" cy="1587551"/>
          </a:xfrm>
          <a:prstGeom prst="rect">
            <a:avLst/>
          </a:prstGeom>
        </p:spPr>
      </p:pic>
      <p:pic>
        <p:nvPicPr>
          <p:cNvPr id="36" name="Sandwich in bag" descr="sandwich in bag.png"/>
          <p:cNvPicPr>
            <a:picLocks noChangeAspect="1"/>
          </p:cNvPicPr>
          <p:nvPr/>
        </p:nvPicPr>
        <p:blipFill>
          <a:blip r:embed="rId25" cstate="email"/>
          <a:stretch>
            <a:fillRect/>
          </a:stretch>
        </p:blipFill>
        <p:spPr>
          <a:xfrm>
            <a:off x="2832779" y="1068324"/>
            <a:ext cx="3720422" cy="2436876"/>
          </a:xfrm>
          <a:prstGeom prst="rect">
            <a:avLst/>
          </a:prstGeom>
        </p:spPr>
      </p:pic>
      <p:pic>
        <p:nvPicPr>
          <p:cNvPr id="46" name="Ham and Cheese Sandwich" descr="sandwich.jpg"/>
          <p:cNvPicPr>
            <a:picLocks noChangeAspect="1"/>
          </p:cNvPicPr>
          <p:nvPr/>
        </p:nvPicPr>
        <p:blipFill>
          <a:blip r:embed="rId2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819400"/>
            <a:ext cx="3200400" cy="1920240"/>
          </a:xfrm>
          <a:prstGeom prst="rect">
            <a:avLst/>
          </a:prstGeom>
        </p:spPr>
      </p:pic>
      <p:pic>
        <p:nvPicPr>
          <p:cNvPr id="48" name="browncheck" descr="checkBROWN.png"/>
          <p:cNvPicPr>
            <a:picLocks noChangeAspect="1"/>
          </p:cNvPicPr>
          <p:nvPr/>
        </p:nvPicPr>
        <p:blipFill>
          <a:blip r:embed="rId27" cstate="email"/>
          <a:stretch>
            <a:fillRect/>
          </a:stretch>
        </p:blipFill>
        <p:spPr>
          <a:xfrm>
            <a:off x="609600" y="1828800"/>
            <a:ext cx="2514600" cy="2381326"/>
          </a:xfrm>
          <a:prstGeom prst="rect">
            <a:avLst/>
          </a:prstGeom>
        </p:spPr>
      </p:pic>
      <p:sp>
        <p:nvSpPr>
          <p:cNvPr id="57" name="Title 1"/>
          <p:cNvSpPr txBox="1">
            <a:spLocks/>
          </p:cNvSpPr>
          <p:nvPr/>
        </p:nvSpPr>
        <p:spPr>
          <a:xfrm>
            <a:off x="990600" y="381000"/>
            <a:ext cx="7010400" cy="685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latin typeface="+mj-lt"/>
                <a:ea typeface="Roboto" charset="0"/>
                <a:cs typeface="Roboto" charset="0"/>
              </a:rPr>
              <a:t>Sort It Out!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pic>
        <p:nvPicPr>
          <p:cNvPr id="54" name="Brown bin" descr="M:\IMAGES\organics-operations\SchoolCafeteriaSetup\re-sized\Brown-Bin_150x230.gif"/>
          <p:cNvPicPr>
            <a:picLocks noChangeAspect="1" noChangeArrowheads="1"/>
          </p:cNvPicPr>
          <p:nvPr/>
        </p:nvPicPr>
        <p:blipFill>
          <a:blip r:embed="rId2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143156"/>
            <a:ext cx="1118377" cy="171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5" t="6513"/>
          <a:stretch>
            <a:fillRect/>
          </a:stretch>
        </p:blipFill>
        <p:spPr bwMode="auto">
          <a:xfrm>
            <a:off x="6019800" y="4724400"/>
            <a:ext cx="926962" cy="1977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6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636"/>
          <a:stretch>
            <a:fillRect/>
          </a:stretch>
        </p:blipFill>
        <p:spPr bwMode="auto">
          <a:xfrm>
            <a:off x="7010400" y="4648200"/>
            <a:ext cx="957858" cy="2019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7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5638800"/>
            <a:ext cx="789338" cy="105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Capri sun straw" descr="orange straw.jpg"/>
          <p:cNvPicPr>
            <a:picLocks noChangeAspect="1"/>
          </p:cNvPicPr>
          <p:nvPr/>
        </p:nvPicPr>
        <p:blipFill>
          <a:blip r:embed="rId32" cstate="email"/>
          <a:srcRect/>
          <a:stretch>
            <a:fillRect/>
          </a:stretch>
        </p:blipFill>
        <p:spPr>
          <a:xfrm rot="599824">
            <a:off x="6627082" y="1224859"/>
            <a:ext cx="1553773" cy="3620762"/>
          </a:xfrm>
          <a:prstGeom prst="rect">
            <a:avLst/>
          </a:prstGeom>
        </p:spPr>
      </p:pic>
      <p:pic>
        <p:nvPicPr>
          <p:cNvPr id="27" name="blue check" descr="checkBLUE.png"/>
          <p:cNvPicPr>
            <a:picLocks noChangeAspect="1"/>
          </p:cNvPicPr>
          <p:nvPr/>
        </p:nvPicPr>
        <p:blipFill>
          <a:blip r:embed="rId33" cstate="email"/>
          <a:stretch>
            <a:fillRect/>
          </a:stretch>
        </p:blipFill>
        <p:spPr>
          <a:xfrm>
            <a:off x="6096000" y="2133600"/>
            <a:ext cx="2743200" cy="2597811"/>
          </a:xfrm>
          <a:prstGeom prst="rect">
            <a:avLst/>
          </a:prstGeom>
        </p:spPr>
      </p:pic>
      <p:pic>
        <p:nvPicPr>
          <p:cNvPr id="33" name="graycheck" descr="checkGRAY.png"/>
          <p:cNvPicPr>
            <a:picLocks noChangeAspect="1"/>
          </p:cNvPicPr>
          <p:nvPr/>
        </p:nvPicPr>
        <p:blipFill>
          <a:blip r:embed="rId34" cstate="email"/>
          <a:stretch>
            <a:fillRect/>
          </a:stretch>
        </p:blipFill>
        <p:spPr>
          <a:xfrm>
            <a:off x="4798910" y="1905000"/>
            <a:ext cx="4345090" cy="4114800"/>
          </a:xfrm>
          <a:prstGeom prst="rect">
            <a:avLst/>
          </a:prstGeom>
        </p:spPr>
      </p:pic>
      <p:pic>
        <p:nvPicPr>
          <p:cNvPr id="40" name="graycheck" descr="checkGRAY.png"/>
          <p:cNvPicPr>
            <a:picLocks noChangeAspect="1"/>
          </p:cNvPicPr>
          <p:nvPr/>
        </p:nvPicPr>
        <p:blipFill>
          <a:blip r:embed="rId35" cstate="email"/>
          <a:stretch>
            <a:fillRect/>
          </a:stretch>
        </p:blipFill>
        <p:spPr>
          <a:xfrm>
            <a:off x="4724400" y="1371600"/>
            <a:ext cx="4023231" cy="3810000"/>
          </a:xfrm>
          <a:prstGeom prst="rect">
            <a:avLst/>
          </a:prstGeom>
        </p:spPr>
      </p:pic>
      <p:pic>
        <p:nvPicPr>
          <p:cNvPr id="49" name="graycheck" descr="checkGRAY.png"/>
          <p:cNvPicPr>
            <a:picLocks noChangeAspect="1"/>
          </p:cNvPicPr>
          <p:nvPr/>
        </p:nvPicPr>
        <p:blipFill>
          <a:blip r:embed="rId36" cstate="email"/>
          <a:stretch>
            <a:fillRect/>
          </a:stretch>
        </p:blipFill>
        <p:spPr>
          <a:xfrm>
            <a:off x="5943600" y="2590800"/>
            <a:ext cx="2574868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51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11 -0.23518 C 0.19722 -0.26064 0.13333 -0.28588 0.09166 -0.25 C 0.05 -0.21412 0.02639 -0.06203 0.01111 -0.02037 C -0.00417 0.0213 -0.00209 0.01065 3.33333E-6 -4.07407E-6 " pathEditMode="relative" rAng="0" ptsTypes="aaaA">
                                      <p:cBhvr>
                                        <p:cTn id="17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95 -0.23519 C -0.12084 -0.23356 -0.05955 -0.23171 -0.02917 -0.19259 C 0.00121 -0.15347 0.00052 -0.07685 2.22222E-6 1.48148E-6 " pathEditMode="relative" ptsTypes="aaA">
                                      <p:cBhvr>
                                        <p:cTn id="17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872147"/>
            <a:ext cx="7848600" cy="164660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6" algn="ctr"/>
            <a:r>
              <a:rPr lang="en-US" sz="2400" b="1" dirty="0"/>
              <a:t>Laura Veno</a:t>
            </a:r>
          </a:p>
          <a:p>
            <a:pPr lvl="6" algn="ctr"/>
            <a:r>
              <a:rPr lang="en-US" sz="2400" dirty="0" err="1"/>
              <a:t>GrowNYC</a:t>
            </a:r>
            <a:endParaRPr lang="en-US" sz="2400" dirty="0"/>
          </a:p>
          <a:p>
            <a:pPr lvl="6" algn="ctr">
              <a:spcAft>
                <a:spcPts val="600"/>
              </a:spcAft>
            </a:pPr>
            <a:r>
              <a:rPr lang="en-US" sz="2400" dirty="0"/>
              <a:t>lveno@grownyc.org</a:t>
            </a:r>
          </a:p>
          <a:p>
            <a:pPr lvl="6" algn="ctr">
              <a:spcAft>
                <a:spcPts val="600"/>
              </a:spcAft>
            </a:pPr>
            <a:r>
              <a:rPr lang="en-US" sz="2400" dirty="0"/>
              <a:t>646.874.2757</a:t>
            </a:r>
          </a:p>
        </p:txBody>
      </p:sp>
      <p:pic>
        <p:nvPicPr>
          <p:cNvPr id="9" name="Picture 8" descr="\\GROWNYC-FS01\Main-Shares\Recycling Champions Program\GrowNYC+RCP Brand Toolkit\RCP Brand Toolkit_April2014\For Web\For White Background\RCP-Logo-for-Web-White-Background-Blue-400px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7322" y="990600"/>
            <a:ext cx="28194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DA0219-0815-495F-B211-F78F010B24A9}"/>
              </a:ext>
            </a:extLst>
          </p:cNvPr>
          <p:cNvSpPr txBox="1"/>
          <p:nvPr/>
        </p:nvSpPr>
        <p:spPr>
          <a:xfrm>
            <a:off x="609600" y="3048000"/>
            <a:ext cx="7848600" cy="164660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6" algn="ctr"/>
            <a:r>
              <a:rPr lang="en-US" sz="2400" b="1" dirty="0"/>
              <a:t>Joy Rifkin</a:t>
            </a:r>
          </a:p>
          <a:p>
            <a:pPr lvl="6" algn="ctr"/>
            <a:r>
              <a:rPr lang="en-US" sz="2400" dirty="0"/>
              <a:t>DOE, Office of Sustainability</a:t>
            </a:r>
          </a:p>
          <a:p>
            <a:pPr lvl="6" algn="ctr">
              <a:spcAft>
                <a:spcPts val="600"/>
              </a:spcAft>
            </a:pPr>
            <a:r>
              <a:rPr lang="en-US" sz="2400" dirty="0"/>
              <a:t>jrifkin@schools.nyc.gov</a:t>
            </a:r>
          </a:p>
          <a:p>
            <a:pPr lvl="6" algn="ctr">
              <a:spcAft>
                <a:spcPts val="600"/>
              </a:spcAft>
            </a:pPr>
            <a:r>
              <a:rPr lang="en-US" sz="2400" dirty="0"/>
              <a:t>646.276.6567</a:t>
            </a:r>
          </a:p>
        </p:txBody>
      </p:sp>
      <p:pic>
        <p:nvPicPr>
          <p:cNvPr id="4" name="Picture 2" descr="Image result for nyc department of education">
            <a:extLst>
              <a:ext uri="{FF2B5EF4-FFF2-40B4-BE49-F238E27FC236}">
                <a16:creationId xmlns:a16="http://schemas.microsoft.com/office/drawing/2014/main" id="{D01C78D6-714C-4EBA-B99F-C5B3CB172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109302"/>
            <a:ext cx="2515644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43200" y="4097179"/>
            <a:ext cx="54864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2400" b="1" dirty="0"/>
              <a:t>GrowNYC Recycling Champions Program</a:t>
            </a:r>
            <a:br>
              <a:rPr lang="en-US" sz="2400" b="1" dirty="0"/>
            </a:br>
            <a:r>
              <a:rPr lang="en-US" sz="2400" dirty="0"/>
              <a:t>grownyc.org/</a:t>
            </a:r>
            <a:r>
              <a:rPr lang="en-US" sz="2400" dirty="0" err="1"/>
              <a:t>rcp</a:t>
            </a:r>
            <a:endParaRPr lang="en-US" sz="2400" dirty="0"/>
          </a:p>
          <a:p>
            <a:pPr algn="ctr"/>
            <a:r>
              <a:rPr lang="en-US" sz="2400" dirty="0"/>
              <a:t>       	@</a:t>
            </a:r>
            <a:r>
              <a:rPr lang="en-US" sz="2400" dirty="0" err="1"/>
              <a:t>RecyclingChampions</a:t>
            </a:r>
            <a:endParaRPr lang="en-US" sz="2400" dirty="0"/>
          </a:p>
        </p:txBody>
      </p:sp>
      <p:pic>
        <p:nvPicPr>
          <p:cNvPr id="5" name="Picture 4" descr="\\GROWNYC-FS01\Main-Shares\Recycling Champions Program\GrowNYC+RCP Brand Toolkit\RCP Brand Toolkit_April2014\For Web\For White Background\RCP-Logo-for-Web-White-Background-Blue-400px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305300"/>
            <a:ext cx="1905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Image result for nyc department of educ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52700"/>
            <a:ext cx="1886733" cy="11430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667000" y="967145"/>
            <a:ext cx="556260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2400" b="1" dirty="0"/>
              <a:t>DSNY </a:t>
            </a:r>
            <a:r>
              <a:rPr lang="en-US" sz="2400" b="1" dirty="0" err="1"/>
              <a:t>zerowaste</a:t>
            </a:r>
            <a:r>
              <a:rPr lang="en-US" sz="2400" b="1" dirty="0"/>
              <a:t> </a:t>
            </a:r>
            <a:br>
              <a:rPr lang="en-US" sz="2400" dirty="0"/>
            </a:br>
            <a:r>
              <a:rPr lang="en-US" sz="2400" dirty="0"/>
              <a:t>nyc.gov/</a:t>
            </a:r>
            <a:r>
              <a:rPr lang="en-US" sz="2400" dirty="0" err="1"/>
              <a:t>zerowaste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2743200" y="2382679"/>
            <a:ext cx="54864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2400" b="1" dirty="0"/>
              <a:t>Department of Education </a:t>
            </a:r>
          </a:p>
          <a:p>
            <a:pPr algn="ctr"/>
            <a:r>
              <a:rPr lang="en-US" sz="2400" b="1" dirty="0"/>
              <a:t>Office of Sustainability</a:t>
            </a:r>
            <a:br>
              <a:rPr lang="en-US" sz="2400" b="1" dirty="0"/>
            </a:br>
            <a:r>
              <a:rPr lang="en-US" sz="2400" dirty="0"/>
              <a:t>schools.nyc.gov/sustainability</a:t>
            </a:r>
          </a:p>
        </p:txBody>
      </p:sp>
      <p:pic>
        <p:nvPicPr>
          <p:cNvPr id="7172" name="Picture 4" descr="Image result for dsn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71500"/>
            <a:ext cx="1712067" cy="1676400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EA84D4-DB94-4552-A757-6F4776FEF7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876800"/>
            <a:ext cx="38100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574321"/>
              </p:ext>
            </p:extLst>
          </p:nvPr>
        </p:nvGraphicFramePr>
        <p:xfrm>
          <a:off x="1447800" y="575157"/>
          <a:ext cx="6324600" cy="498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7526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b="1" dirty="0">
                <a:latin typeface="+mj-lt"/>
                <a:ea typeface="Roboto" charset="0"/>
                <a:cs typeface="Roboto" charset="0"/>
              </a:rPr>
              <a:t>What is waste management like                at your school?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4038600"/>
            <a:ext cx="2209800" cy="1447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What is going well?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477000" y="4038600"/>
            <a:ext cx="2209800" cy="1447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What would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 you like to improve or create?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cxnSp>
        <p:nvCxnSpPr>
          <p:cNvPr id="15" name="Straight Arrow Connector 14"/>
          <p:cNvCxnSpPr>
            <a:stCxn id="22" idx="1"/>
            <a:endCxn id="7" idx="0"/>
          </p:cNvCxnSpPr>
          <p:nvPr/>
        </p:nvCxnSpPr>
        <p:spPr>
          <a:xfrm flipH="1">
            <a:off x="1333500" y="3632728"/>
            <a:ext cx="1562100" cy="4058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2" idx="3"/>
            <a:endCxn id="8" idx="0"/>
          </p:cNvCxnSpPr>
          <p:nvPr/>
        </p:nvCxnSpPr>
        <p:spPr>
          <a:xfrm>
            <a:off x="6061076" y="3632728"/>
            <a:ext cx="1520824" cy="4058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2" name="Picture 6" descr="http://schools.nyc.gov/NR/rdonlyres/A4E195C6-3421-4329-9A1D-E6145F9987F7/11450/m1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590800"/>
            <a:ext cx="3165476" cy="2083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yenvironmentreport.com/wp-content/uploads/2015/04/NYER42215_2-762x478.jpg"/>
          <p:cNvPicPr>
            <a:picLocks noChangeAspect="1" noChangeArrowheads="1"/>
          </p:cNvPicPr>
          <p:nvPr/>
        </p:nvPicPr>
        <p:blipFill>
          <a:blip r:embed="rId3" cstate="print"/>
          <a:srcRect l="26247" r="26509"/>
          <a:stretch>
            <a:fillRect/>
          </a:stretch>
        </p:blipFill>
        <p:spPr bwMode="auto">
          <a:xfrm>
            <a:off x="205273" y="457200"/>
            <a:ext cx="3845068" cy="5105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 t="28906" r="1631" b="13672"/>
          <a:stretch>
            <a:fillRect/>
          </a:stretch>
        </p:blipFill>
        <p:spPr bwMode="auto">
          <a:xfrm>
            <a:off x="4243873" y="457200"/>
            <a:ext cx="4595327" cy="21459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6869" name="Picture 5" descr="http://www1.nyc.gov/assets/dsny/img/0X30truck.jpg"/>
          <p:cNvPicPr>
            <a:picLocks noChangeAspect="1" noChangeArrowheads="1"/>
          </p:cNvPicPr>
          <p:nvPr/>
        </p:nvPicPr>
        <p:blipFill>
          <a:blip r:embed="rId5" cstate="print"/>
          <a:srcRect t="6154" b="17949"/>
          <a:stretch>
            <a:fillRect/>
          </a:stretch>
        </p:blipFill>
        <p:spPr bwMode="auto">
          <a:xfrm>
            <a:off x="4243873" y="2895600"/>
            <a:ext cx="4658638" cy="2651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Vision3-Goal2-Init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438400"/>
            <a:ext cx="1447800" cy="1447800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4" descr="Vision3-Goal2-Init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838200"/>
            <a:ext cx="1295400" cy="1295401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5" descr="Vision3-Goal2-Init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4800600"/>
            <a:ext cx="1238250" cy="1238251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7" descr="Vision3-Goal2-Init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4191000"/>
            <a:ext cx="1371600" cy="1371601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30" name="Straight Arrow Connector 29"/>
          <p:cNvCxnSpPr>
            <a:stCxn id="115" idx="0"/>
            <a:endCxn id="121" idx="4"/>
          </p:cNvCxnSpPr>
          <p:nvPr/>
        </p:nvCxnSpPr>
        <p:spPr>
          <a:xfrm flipH="1" flipV="1">
            <a:off x="4571478" y="1878904"/>
            <a:ext cx="522" cy="5594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endCxn id="8" idx="3"/>
          </p:cNvCxnSpPr>
          <p:nvPr/>
        </p:nvCxnSpPr>
        <p:spPr>
          <a:xfrm flipV="1">
            <a:off x="5628596" y="1943894"/>
            <a:ext cx="428511" cy="1218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endCxn id="7" idx="2"/>
          </p:cNvCxnSpPr>
          <p:nvPr/>
        </p:nvCxnSpPr>
        <p:spPr>
          <a:xfrm>
            <a:off x="5628596" y="3162300"/>
            <a:ext cx="4674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93" idx="1"/>
          </p:cNvCxnSpPr>
          <p:nvPr/>
        </p:nvCxnSpPr>
        <p:spPr>
          <a:xfrm>
            <a:off x="5628596" y="3162300"/>
            <a:ext cx="671060" cy="13085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15" idx="2"/>
            <a:endCxn id="9" idx="0"/>
          </p:cNvCxnSpPr>
          <p:nvPr/>
        </p:nvCxnSpPr>
        <p:spPr>
          <a:xfrm>
            <a:off x="4572000" y="3861495"/>
            <a:ext cx="9525" cy="9391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11" idx="7"/>
          </p:cNvCxnSpPr>
          <p:nvPr/>
        </p:nvCxnSpPr>
        <p:spPr>
          <a:xfrm flipH="1">
            <a:off x="3075734" y="3162300"/>
            <a:ext cx="429466" cy="12295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15" idx="1"/>
            <a:endCxn id="131" idx="5"/>
          </p:cNvCxnSpPr>
          <p:nvPr/>
        </p:nvCxnSpPr>
        <p:spPr>
          <a:xfrm flipH="1" flipV="1">
            <a:off x="3205816" y="1910418"/>
            <a:ext cx="299384" cy="12395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304800" y="914400"/>
            <a:ext cx="152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Make all schools Zero Waste Schools.</a:t>
            </a:r>
          </a:p>
        </p:txBody>
      </p:sp>
      <p:cxnSp>
        <p:nvCxnSpPr>
          <p:cNvPr id="83" name="Straight Arrow Connector 82"/>
          <p:cNvCxnSpPr>
            <a:stCxn id="115" idx="1"/>
            <a:endCxn id="130" idx="6"/>
          </p:cNvCxnSpPr>
          <p:nvPr/>
        </p:nvCxnSpPr>
        <p:spPr>
          <a:xfrm flipH="1">
            <a:off x="3048000" y="3149948"/>
            <a:ext cx="457200" cy="3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7620000" y="2590800"/>
            <a:ext cx="1295400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Enhance </a:t>
            </a:r>
            <a:r>
              <a:rPr lang="en-US" sz="1600" b="1" dirty="0">
                <a:latin typeface="+mj-lt"/>
                <a:cs typeface="Arial" pitchFamily="34" charset="0"/>
              </a:rPr>
              <a:t>curbside recycling </a:t>
            </a:r>
            <a:r>
              <a:rPr lang="en-US" sz="1600" dirty="0">
                <a:latin typeface="+mj-lt"/>
                <a:cs typeface="Arial" pitchFamily="34" charset="0"/>
              </a:rPr>
              <a:t>program. </a:t>
            </a:r>
          </a:p>
        </p:txBody>
      </p:sp>
      <p:sp>
        <p:nvSpPr>
          <p:cNvPr id="89" name="Rectangle 88"/>
          <p:cNvSpPr/>
          <p:nvPr/>
        </p:nvSpPr>
        <p:spPr>
          <a:xfrm>
            <a:off x="7162800" y="522982"/>
            <a:ext cx="1981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Reduce the use of </a:t>
            </a:r>
            <a:r>
              <a:rPr lang="en-US" sz="1600" b="1" dirty="0">
                <a:latin typeface="+mj-lt"/>
                <a:cs typeface="Arial" pitchFamily="34" charset="0"/>
              </a:rPr>
              <a:t>plastic bags </a:t>
            </a:r>
            <a:r>
              <a:rPr lang="en-US" sz="1600" dirty="0">
                <a:latin typeface="+mj-lt"/>
                <a:cs typeface="Arial" pitchFamily="34" charset="0"/>
              </a:rPr>
              <a:t>and other non-compostable waste.</a:t>
            </a:r>
          </a:p>
        </p:txBody>
      </p:sp>
      <p:sp>
        <p:nvSpPr>
          <p:cNvPr id="90" name="Rectangle 89"/>
          <p:cNvSpPr/>
          <p:nvPr/>
        </p:nvSpPr>
        <p:spPr>
          <a:xfrm>
            <a:off x="152400" y="4419600"/>
            <a:ext cx="1752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Expand opportunities to reuse and recycle </a:t>
            </a:r>
            <a:r>
              <a:rPr lang="en-US" sz="1600" b="1" dirty="0">
                <a:latin typeface="+mj-lt"/>
                <a:cs typeface="Arial" pitchFamily="34" charset="0"/>
              </a:rPr>
              <a:t>textiles and electronic waste.</a:t>
            </a:r>
          </a:p>
        </p:txBody>
      </p:sp>
      <p:sp>
        <p:nvSpPr>
          <p:cNvPr id="91" name="Rectangle 90"/>
          <p:cNvSpPr/>
          <p:nvPr/>
        </p:nvSpPr>
        <p:spPr>
          <a:xfrm>
            <a:off x="7467600" y="4876800"/>
            <a:ext cx="1676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Reduce </a:t>
            </a:r>
            <a:r>
              <a:rPr lang="en-US" sz="1600" b="1" dirty="0">
                <a:latin typeface="+mj-lt"/>
                <a:cs typeface="Arial" pitchFamily="34" charset="0"/>
              </a:rPr>
              <a:t>commercial waste </a:t>
            </a:r>
            <a:r>
              <a:rPr lang="en-US" sz="1600" dirty="0">
                <a:latin typeface="+mj-lt"/>
                <a:cs typeface="Arial" pitchFamily="34" charset="0"/>
              </a:rPr>
              <a:t>disposal by 90% by 2030.</a:t>
            </a:r>
          </a:p>
        </p:txBody>
      </p:sp>
      <p:pic>
        <p:nvPicPr>
          <p:cNvPr id="93" name="Picture 9" descr="Vision3-Goal2-Init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267200"/>
            <a:ext cx="1390650" cy="1390650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7" name="Rectangle 106"/>
          <p:cNvSpPr/>
          <p:nvPr/>
        </p:nvSpPr>
        <p:spPr>
          <a:xfrm>
            <a:off x="-152400" y="2438400"/>
            <a:ext cx="1905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Give every New Yorker the opportunity to recycle and reduce waste, including at </a:t>
            </a:r>
            <a:r>
              <a:rPr lang="en-US" sz="1600" b="1" dirty="0">
                <a:latin typeface="+mj-lt"/>
                <a:cs typeface="Arial" pitchFamily="34" charset="0"/>
              </a:rPr>
              <a:t>NYCHA housing.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4724400" y="5968425"/>
            <a:ext cx="2895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  <a:cs typeface="Arial" pitchFamily="34" charset="0"/>
              </a:rPr>
              <a:t>Develop a </a:t>
            </a:r>
            <a:r>
              <a:rPr lang="en-US" sz="1600" b="1" dirty="0">
                <a:latin typeface="+mj-lt"/>
                <a:cs typeface="Arial" pitchFamily="34" charset="0"/>
              </a:rPr>
              <a:t>Save-As-You-Throw </a:t>
            </a:r>
            <a:r>
              <a:rPr lang="en-US" sz="1600" dirty="0">
                <a:latin typeface="+mj-lt"/>
                <a:cs typeface="Arial" pitchFamily="34" charset="0"/>
              </a:rPr>
              <a:t>program to reduce waste.</a:t>
            </a:r>
          </a:p>
        </p:txBody>
      </p:sp>
      <p:sp>
        <p:nvSpPr>
          <p:cNvPr id="114" name="Oval 113"/>
          <p:cNvSpPr/>
          <p:nvPr/>
        </p:nvSpPr>
        <p:spPr>
          <a:xfrm>
            <a:off x="316282" y="444674"/>
            <a:ext cx="3429000" cy="1905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5" name="Picture 2" descr="http://www1.nyc.gov/assets/sustainability/images/content/Zero%20Waste%20-%200X30%20Horizontal%20Graphi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5200" y="2438400"/>
            <a:ext cx="2133600" cy="1423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1" name="Picture 1" descr="Vision3-Goal2-Init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778" y="583504"/>
            <a:ext cx="1295400" cy="1295400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8" name="Rectangle 127"/>
          <p:cNvSpPr/>
          <p:nvPr/>
        </p:nvSpPr>
        <p:spPr>
          <a:xfrm>
            <a:off x="2514600" y="50104"/>
            <a:ext cx="403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latin typeface="+mj-lt"/>
                <a:cs typeface="Arial" pitchFamily="34" charset="0"/>
              </a:rPr>
              <a:t>Expand the NYC </a:t>
            </a:r>
            <a:r>
              <a:rPr lang="en-US" sz="1600" b="1" dirty="0">
                <a:latin typeface="+mj-lt"/>
                <a:cs typeface="Arial" pitchFamily="34" charset="0"/>
              </a:rPr>
              <a:t>organics program </a:t>
            </a:r>
            <a:r>
              <a:rPr lang="en-US" sz="1600" dirty="0">
                <a:latin typeface="+mj-lt"/>
                <a:cs typeface="Arial" pitchFamily="34" charset="0"/>
              </a:rPr>
              <a:t>to serve all New Yorkers by the end of 2018.</a:t>
            </a:r>
          </a:p>
        </p:txBody>
      </p:sp>
      <p:pic>
        <p:nvPicPr>
          <p:cNvPr id="130" name="Picture 8" descr="Vision3-Goal2-Init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76400" y="2464496"/>
            <a:ext cx="1371600" cy="1371601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Picture 6" descr="Vision3-Goal2-Init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05000" y="609600"/>
            <a:ext cx="1524001" cy="1524003"/>
          </a:xfrm>
          <a:prstGeom prst="ellipse">
            <a:avLst/>
          </a:prstGeom>
          <a:ln w="63500" cap="rnd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6" grpId="0"/>
      <p:bldP spid="89" grpId="0"/>
      <p:bldP spid="90" grpId="0"/>
      <p:bldP spid="91" grpId="0"/>
      <p:bldP spid="107" grpId="0"/>
      <p:bldP spid="108" grpId="0"/>
      <p:bldP spid="114" grpId="0" animBg="1"/>
      <p:bldP spid="1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Image result for piles of clear garbage bags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 b="5398"/>
          <a:stretch>
            <a:fillRect/>
          </a:stretch>
        </p:blipFill>
        <p:spPr bwMode="auto">
          <a:xfrm>
            <a:off x="228600" y="1752601"/>
            <a:ext cx="4114800" cy="2285999"/>
          </a:xfrm>
          <a:prstGeom prst="rect">
            <a:avLst/>
          </a:prstGeom>
          <a:noFill/>
        </p:spPr>
      </p:pic>
      <p:pic>
        <p:nvPicPr>
          <p:cNvPr id="49154" name="Picture 2" descr="Image result for pictures of new york city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4724400" y="1752600"/>
            <a:ext cx="4152900" cy="2286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819400" y="304800"/>
            <a:ext cx="3913239" cy="10435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Roboto" charset="0"/>
                <a:cs typeface="Roboto" charset="0"/>
              </a:rPr>
              <a:t>Why</a:t>
            </a:r>
            <a:r>
              <a:rPr lang="en-US" sz="3600" b="1" noProof="0" dirty="0">
                <a:latin typeface="+mj-lt"/>
                <a:ea typeface="Roboto" charset="0"/>
                <a:cs typeface="Roboto" charset="0"/>
              </a:rPr>
              <a:t> </a:t>
            </a:r>
            <a:r>
              <a:rPr lang="en-US" sz="3600" b="1" dirty="0">
                <a:latin typeface="+mj-lt"/>
                <a:ea typeface="Roboto" charset="0"/>
                <a:cs typeface="Roboto" charset="0"/>
              </a:rPr>
              <a:t>schools?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724400" y="1905000"/>
            <a:ext cx="4114800" cy="190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>
                <a:latin typeface="+mj-lt"/>
                <a:ea typeface="Roboto" charset="0"/>
                <a:cs typeface="Roboto" charset="0"/>
              </a:rPr>
              <a:t>1,800</a:t>
            </a: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 NYC schools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+mj-lt"/>
                <a:ea typeface="Roboto" charset="0"/>
                <a:cs typeface="Roboto" charset="0"/>
              </a:rPr>
              <a:t>1.1 million </a:t>
            </a:r>
            <a:r>
              <a:rPr lang="en-US" sz="2400" b="1" dirty="0">
                <a:latin typeface="+mj-lt"/>
                <a:ea typeface="Roboto" charset="0"/>
                <a:cs typeface="Roboto" charset="0"/>
              </a:rPr>
              <a:t>students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>
                <a:latin typeface="+mj-lt"/>
                <a:ea typeface="Roboto" charset="0"/>
                <a:cs typeface="Roboto" charset="0"/>
              </a:rPr>
              <a:t>+800,000 </a:t>
            </a:r>
            <a:r>
              <a:rPr lang="en-US" sz="2400" b="1" noProof="0" dirty="0">
                <a:latin typeface="+mj-lt"/>
                <a:ea typeface="Roboto" charset="0"/>
                <a:cs typeface="Roboto" charset="0"/>
              </a:rPr>
              <a:t>meals daily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28600" y="1752600"/>
            <a:ext cx="4114800" cy="1905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noProof="0" dirty="0">
                <a:solidFill>
                  <a:schemeClr val="tx1"/>
                </a:solidFill>
                <a:latin typeface="+mj-lt"/>
                <a:ea typeface="Roboto" charset="0"/>
                <a:cs typeface="Roboto" charset="0"/>
              </a:rPr>
              <a:t>90%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noProof="0" dirty="0">
                <a:solidFill>
                  <a:schemeClr val="tx1"/>
                </a:solidFill>
                <a:latin typeface="+mj-lt"/>
                <a:ea typeface="Roboto" charset="0"/>
                <a:cs typeface="Roboto" charset="0"/>
              </a:rPr>
              <a:t>of school waste is recyclable or compostable!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743200" y="4343400"/>
            <a:ext cx="4114800" cy="1447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>
                <a:latin typeface="+mj-lt"/>
                <a:ea typeface="Roboto" charset="0"/>
                <a:cs typeface="Roboto" charset="0"/>
              </a:rPr>
              <a:t>HUGE IMPACT!</a:t>
            </a:r>
            <a:endParaRPr lang="en-US" sz="2400" b="1" noProof="0" dirty="0">
              <a:latin typeface="+mj-lt"/>
              <a:ea typeface="Roboto" charset="0"/>
              <a:cs typeface="Roboto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23622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+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33600" y="47244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=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2" grpId="0" animBg="1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21453</TotalTime>
  <Words>1230</Words>
  <Application>Microsoft Office PowerPoint</Application>
  <PresentationFormat>On-screen Show (4:3)</PresentationFormat>
  <Paragraphs>246</Paragraphs>
  <Slides>43</Slides>
  <Notes>28</Notes>
  <HiddenSlides>15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Roboto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waste management like                at your school?</vt:lpstr>
      <vt:lpstr>PowerPoint Presentation</vt:lpstr>
      <vt:lpstr>PowerPoint Presentation</vt:lpstr>
      <vt:lpstr>PowerPoint Presentation</vt:lpstr>
      <vt:lpstr>THE GOAL: to divert all recyclable and compostable materials from Zero Waste Schools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how can you make this happen?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</dc:title>
  <dc:creator>jfeinberg</dc:creator>
  <cp:lastModifiedBy>Laura Veno</cp:lastModifiedBy>
  <cp:revision>434</cp:revision>
  <dcterms:created xsi:type="dcterms:W3CDTF">2016-08-15T16:32:35Z</dcterms:created>
  <dcterms:modified xsi:type="dcterms:W3CDTF">2017-07-20T20:03:17Z</dcterms:modified>
</cp:coreProperties>
</file>